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305" r:id="rId3"/>
    <p:sldId id="257" r:id="rId4"/>
    <p:sldId id="258" r:id="rId5"/>
    <p:sldId id="259" r:id="rId6"/>
    <p:sldId id="260" r:id="rId7"/>
    <p:sldId id="261" r:id="rId8"/>
    <p:sldId id="262" r:id="rId9"/>
    <p:sldId id="263" r:id="rId10"/>
    <p:sldId id="306" r:id="rId11"/>
    <p:sldId id="264" r:id="rId12"/>
    <p:sldId id="265" r:id="rId13"/>
    <p:sldId id="266" r:id="rId14"/>
    <p:sldId id="267" r:id="rId15"/>
    <p:sldId id="268" r:id="rId16"/>
    <p:sldId id="269" r:id="rId17"/>
    <p:sldId id="270" r:id="rId18"/>
    <p:sldId id="271" r:id="rId19"/>
    <p:sldId id="272" r:id="rId20"/>
    <p:sldId id="276" r:id="rId21"/>
    <p:sldId id="273" r:id="rId22"/>
    <p:sldId id="277" r:id="rId23"/>
    <p:sldId id="274" r:id="rId24"/>
    <p:sldId id="275"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4" r:id="rId48"/>
    <p:sldId id="300" r:id="rId49"/>
    <p:sldId id="303" r:id="rId50"/>
    <p:sldId id="302" r:id="rId51"/>
  </p:sldIdLst>
  <p:sldSz cx="12192000" cy="6858000"/>
  <p:notesSz cx="6858000" cy="9144000"/>
  <p:defaultTextStyle>
    <a:defPPr>
      <a:defRPr lang="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A5D67-99C7-7B21-5E64-1958F0D3F8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DB0736C-B894-BEBB-954A-6A1D2A234E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821CD37-F530-E2B3-7973-AB68D0134CA9}"/>
              </a:ext>
            </a:extLst>
          </p:cNvPr>
          <p:cNvSpPr>
            <a:spLocks noGrp="1"/>
          </p:cNvSpPr>
          <p:nvPr>
            <p:ph type="dt" sz="half" idx="10"/>
          </p:nvPr>
        </p:nvSpPr>
        <p:spPr/>
        <p:txBody>
          <a:bodyPr/>
          <a:lstStyle/>
          <a:p>
            <a:fld id="{DCE72933-F6A4-3946-BB22-D3E1760F11D0}" type="datetimeFigureOut">
              <a:rPr lang="en-US" smtClean="0"/>
              <a:t>7/1/24</a:t>
            </a:fld>
            <a:endParaRPr lang="en-US"/>
          </a:p>
        </p:txBody>
      </p:sp>
      <p:sp>
        <p:nvSpPr>
          <p:cNvPr id="5" name="Footer Placeholder 4">
            <a:extLst>
              <a:ext uri="{FF2B5EF4-FFF2-40B4-BE49-F238E27FC236}">
                <a16:creationId xmlns:a16="http://schemas.microsoft.com/office/drawing/2014/main" id="{D1C8BA13-14EE-A8D2-B78C-A1984AE144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680349-173E-6A38-98BA-B8B0FCCBDECE}"/>
              </a:ext>
            </a:extLst>
          </p:cNvPr>
          <p:cNvSpPr>
            <a:spLocks noGrp="1"/>
          </p:cNvSpPr>
          <p:nvPr>
            <p:ph type="sldNum" sz="quarter" idx="12"/>
          </p:nvPr>
        </p:nvSpPr>
        <p:spPr/>
        <p:txBody>
          <a:bodyPr/>
          <a:lstStyle/>
          <a:p>
            <a:fld id="{52A7AAEE-A5A0-184C-A262-F31EE0081111}" type="slidenum">
              <a:rPr lang="en-US" smtClean="0"/>
              <a:t>‹#›</a:t>
            </a:fld>
            <a:endParaRPr lang="en-US"/>
          </a:p>
        </p:txBody>
      </p:sp>
    </p:spTree>
    <p:extLst>
      <p:ext uri="{BB962C8B-B14F-4D97-AF65-F5344CB8AC3E}">
        <p14:creationId xmlns:p14="http://schemas.microsoft.com/office/powerpoint/2010/main" val="34776253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C9967-5BFD-427D-181B-3FF3BD57C33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D55B7ED-E83B-EB68-A5E4-7B2AA6502B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94C79C-0CA4-E04F-AD0E-018BAEBF1204}"/>
              </a:ext>
            </a:extLst>
          </p:cNvPr>
          <p:cNvSpPr>
            <a:spLocks noGrp="1"/>
          </p:cNvSpPr>
          <p:nvPr>
            <p:ph type="dt" sz="half" idx="10"/>
          </p:nvPr>
        </p:nvSpPr>
        <p:spPr/>
        <p:txBody>
          <a:bodyPr/>
          <a:lstStyle/>
          <a:p>
            <a:fld id="{DCE72933-F6A4-3946-BB22-D3E1760F11D0}" type="datetimeFigureOut">
              <a:rPr lang="en-US" smtClean="0"/>
              <a:t>7/1/24</a:t>
            </a:fld>
            <a:endParaRPr lang="en-US"/>
          </a:p>
        </p:txBody>
      </p:sp>
      <p:sp>
        <p:nvSpPr>
          <p:cNvPr id="5" name="Footer Placeholder 4">
            <a:extLst>
              <a:ext uri="{FF2B5EF4-FFF2-40B4-BE49-F238E27FC236}">
                <a16:creationId xmlns:a16="http://schemas.microsoft.com/office/drawing/2014/main" id="{527C0ABE-436C-756D-C9A0-0AC2FAF313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B6AC73-0752-511F-5998-B450F140E61D}"/>
              </a:ext>
            </a:extLst>
          </p:cNvPr>
          <p:cNvSpPr>
            <a:spLocks noGrp="1"/>
          </p:cNvSpPr>
          <p:nvPr>
            <p:ph type="sldNum" sz="quarter" idx="12"/>
          </p:nvPr>
        </p:nvSpPr>
        <p:spPr/>
        <p:txBody>
          <a:bodyPr/>
          <a:lstStyle/>
          <a:p>
            <a:fld id="{52A7AAEE-A5A0-184C-A262-F31EE0081111}" type="slidenum">
              <a:rPr lang="en-US" smtClean="0"/>
              <a:t>‹#›</a:t>
            </a:fld>
            <a:endParaRPr lang="en-US"/>
          </a:p>
        </p:txBody>
      </p:sp>
    </p:spTree>
    <p:extLst>
      <p:ext uri="{BB962C8B-B14F-4D97-AF65-F5344CB8AC3E}">
        <p14:creationId xmlns:p14="http://schemas.microsoft.com/office/powerpoint/2010/main" val="17733717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597446-80FA-D57C-9154-754C119A9B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F32489E-B145-D403-8435-B8B323F208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BDD5A7-C7ED-8E63-7EEE-4819E179E062}"/>
              </a:ext>
            </a:extLst>
          </p:cNvPr>
          <p:cNvSpPr>
            <a:spLocks noGrp="1"/>
          </p:cNvSpPr>
          <p:nvPr>
            <p:ph type="dt" sz="half" idx="10"/>
          </p:nvPr>
        </p:nvSpPr>
        <p:spPr/>
        <p:txBody>
          <a:bodyPr/>
          <a:lstStyle/>
          <a:p>
            <a:fld id="{DCE72933-F6A4-3946-BB22-D3E1760F11D0}" type="datetimeFigureOut">
              <a:rPr lang="en-US" smtClean="0"/>
              <a:t>7/1/24</a:t>
            </a:fld>
            <a:endParaRPr lang="en-US"/>
          </a:p>
        </p:txBody>
      </p:sp>
      <p:sp>
        <p:nvSpPr>
          <p:cNvPr id="5" name="Footer Placeholder 4">
            <a:extLst>
              <a:ext uri="{FF2B5EF4-FFF2-40B4-BE49-F238E27FC236}">
                <a16:creationId xmlns:a16="http://schemas.microsoft.com/office/drawing/2014/main" id="{D165C33C-28B9-C3DD-BFDB-27EEF61992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67164A-1268-46FA-A75B-1AB0EAECDEDC}"/>
              </a:ext>
            </a:extLst>
          </p:cNvPr>
          <p:cNvSpPr>
            <a:spLocks noGrp="1"/>
          </p:cNvSpPr>
          <p:nvPr>
            <p:ph type="sldNum" sz="quarter" idx="12"/>
          </p:nvPr>
        </p:nvSpPr>
        <p:spPr/>
        <p:txBody>
          <a:bodyPr/>
          <a:lstStyle/>
          <a:p>
            <a:fld id="{52A7AAEE-A5A0-184C-A262-F31EE0081111}" type="slidenum">
              <a:rPr lang="en-US" smtClean="0"/>
              <a:t>‹#›</a:t>
            </a:fld>
            <a:endParaRPr lang="en-US"/>
          </a:p>
        </p:txBody>
      </p:sp>
    </p:spTree>
    <p:extLst>
      <p:ext uri="{BB962C8B-B14F-4D97-AF65-F5344CB8AC3E}">
        <p14:creationId xmlns:p14="http://schemas.microsoft.com/office/powerpoint/2010/main" val="3437358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F5975-261D-1FFE-125F-3CAF2FC8F1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607F42-4154-1C4F-6AC3-C1503588EF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00742E-2163-147F-4565-5D46F3251344}"/>
              </a:ext>
            </a:extLst>
          </p:cNvPr>
          <p:cNvSpPr>
            <a:spLocks noGrp="1"/>
          </p:cNvSpPr>
          <p:nvPr>
            <p:ph type="dt" sz="half" idx="10"/>
          </p:nvPr>
        </p:nvSpPr>
        <p:spPr/>
        <p:txBody>
          <a:bodyPr/>
          <a:lstStyle/>
          <a:p>
            <a:fld id="{DCE72933-F6A4-3946-BB22-D3E1760F11D0}" type="datetimeFigureOut">
              <a:rPr lang="en-US" smtClean="0"/>
              <a:t>7/1/24</a:t>
            </a:fld>
            <a:endParaRPr lang="en-US"/>
          </a:p>
        </p:txBody>
      </p:sp>
      <p:sp>
        <p:nvSpPr>
          <p:cNvPr id="5" name="Footer Placeholder 4">
            <a:extLst>
              <a:ext uri="{FF2B5EF4-FFF2-40B4-BE49-F238E27FC236}">
                <a16:creationId xmlns:a16="http://schemas.microsoft.com/office/drawing/2014/main" id="{4B35D1C5-DE32-784B-ACF5-261D1612E1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BFDAB4-F74D-4D49-CDE7-253E2864F312}"/>
              </a:ext>
            </a:extLst>
          </p:cNvPr>
          <p:cNvSpPr>
            <a:spLocks noGrp="1"/>
          </p:cNvSpPr>
          <p:nvPr>
            <p:ph type="sldNum" sz="quarter" idx="12"/>
          </p:nvPr>
        </p:nvSpPr>
        <p:spPr/>
        <p:txBody>
          <a:bodyPr/>
          <a:lstStyle/>
          <a:p>
            <a:fld id="{52A7AAEE-A5A0-184C-A262-F31EE0081111}" type="slidenum">
              <a:rPr lang="en-US" smtClean="0"/>
              <a:t>‹#›</a:t>
            </a:fld>
            <a:endParaRPr lang="en-US"/>
          </a:p>
        </p:txBody>
      </p:sp>
    </p:spTree>
    <p:extLst>
      <p:ext uri="{BB962C8B-B14F-4D97-AF65-F5344CB8AC3E}">
        <p14:creationId xmlns:p14="http://schemas.microsoft.com/office/powerpoint/2010/main" val="2230678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6260A-FF18-9B28-9A69-E620B28BAB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A61221-D920-9ACC-591B-1F4B8C0FB87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E34DC0-F999-E749-5FFF-63361394383B}"/>
              </a:ext>
            </a:extLst>
          </p:cNvPr>
          <p:cNvSpPr>
            <a:spLocks noGrp="1"/>
          </p:cNvSpPr>
          <p:nvPr>
            <p:ph type="dt" sz="half" idx="10"/>
          </p:nvPr>
        </p:nvSpPr>
        <p:spPr/>
        <p:txBody>
          <a:bodyPr/>
          <a:lstStyle/>
          <a:p>
            <a:fld id="{DCE72933-F6A4-3946-BB22-D3E1760F11D0}" type="datetimeFigureOut">
              <a:rPr lang="en-US" smtClean="0"/>
              <a:t>7/1/24</a:t>
            </a:fld>
            <a:endParaRPr lang="en-US"/>
          </a:p>
        </p:txBody>
      </p:sp>
      <p:sp>
        <p:nvSpPr>
          <p:cNvPr id="5" name="Footer Placeholder 4">
            <a:extLst>
              <a:ext uri="{FF2B5EF4-FFF2-40B4-BE49-F238E27FC236}">
                <a16:creationId xmlns:a16="http://schemas.microsoft.com/office/drawing/2014/main" id="{EBAC0F21-E2ED-77F2-A51A-D23BFAA032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413E7D-24F5-D536-71B1-D82DFD0857D2}"/>
              </a:ext>
            </a:extLst>
          </p:cNvPr>
          <p:cNvSpPr>
            <a:spLocks noGrp="1"/>
          </p:cNvSpPr>
          <p:nvPr>
            <p:ph type="sldNum" sz="quarter" idx="12"/>
          </p:nvPr>
        </p:nvSpPr>
        <p:spPr/>
        <p:txBody>
          <a:bodyPr/>
          <a:lstStyle/>
          <a:p>
            <a:fld id="{52A7AAEE-A5A0-184C-A262-F31EE0081111}" type="slidenum">
              <a:rPr lang="en-US" smtClean="0"/>
              <a:t>‹#›</a:t>
            </a:fld>
            <a:endParaRPr lang="en-US"/>
          </a:p>
        </p:txBody>
      </p:sp>
    </p:spTree>
    <p:extLst>
      <p:ext uri="{BB962C8B-B14F-4D97-AF65-F5344CB8AC3E}">
        <p14:creationId xmlns:p14="http://schemas.microsoft.com/office/powerpoint/2010/main" val="2299507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A93F6-998A-DF55-5C3E-0A567293E5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110DE1-2B39-A309-34A2-AE2972CB86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99B102-86CF-99C2-2580-F13FA7E18C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1DAE73-7687-A7A0-2692-4415C66A9888}"/>
              </a:ext>
            </a:extLst>
          </p:cNvPr>
          <p:cNvSpPr>
            <a:spLocks noGrp="1"/>
          </p:cNvSpPr>
          <p:nvPr>
            <p:ph type="dt" sz="half" idx="10"/>
          </p:nvPr>
        </p:nvSpPr>
        <p:spPr/>
        <p:txBody>
          <a:bodyPr/>
          <a:lstStyle/>
          <a:p>
            <a:fld id="{DCE72933-F6A4-3946-BB22-D3E1760F11D0}" type="datetimeFigureOut">
              <a:rPr lang="en-US" smtClean="0"/>
              <a:t>7/1/24</a:t>
            </a:fld>
            <a:endParaRPr lang="en-US"/>
          </a:p>
        </p:txBody>
      </p:sp>
      <p:sp>
        <p:nvSpPr>
          <p:cNvPr id="6" name="Footer Placeholder 5">
            <a:extLst>
              <a:ext uri="{FF2B5EF4-FFF2-40B4-BE49-F238E27FC236}">
                <a16:creationId xmlns:a16="http://schemas.microsoft.com/office/drawing/2014/main" id="{9ED9E221-2FA1-FE89-5CFD-287B63665B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9FE94-10C0-0349-C2B8-FF9B17FA0228}"/>
              </a:ext>
            </a:extLst>
          </p:cNvPr>
          <p:cNvSpPr>
            <a:spLocks noGrp="1"/>
          </p:cNvSpPr>
          <p:nvPr>
            <p:ph type="sldNum" sz="quarter" idx="12"/>
          </p:nvPr>
        </p:nvSpPr>
        <p:spPr/>
        <p:txBody>
          <a:bodyPr/>
          <a:lstStyle/>
          <a:p>
            <a:fld id="{52A7AAEE-A5A0-184C-A262-F31EE0081111}" type="slidenum">
              <a:rPr lang="en-US" smtClean="0"/>
              <a:t>‹#›</a:t>
            </a:fld>
            <a:endParaRPr lang="en-US"/>
          </a:p>
        </p:txBody>
      </p:sp>
    </p:spTree>
    <p:extLst>
      <p:ext uri="{BB962C8B-B14F-4D97-AF65-F5344CB8AC3E}">
        <p14:creationId xmlns:p14="http://schemas.microsoft.com/office/powerpoint/2010/main" val="1808601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C28EA-E815-64C2-0868-1082C556BF7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D242CB0-2107-2CFF-E495-9CD4DACC9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FC1100-9A58-629E-A4B7-EA094E9CC9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74F2422-5ACA-EF62-DF97-39BECF82B7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32230-2646-7B22-3D57-AAE6386446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220EB-EFC1-053F-FA27-03247B6CF610}"/>
              </a:ext>
            </a:extLst>
          </p:cNvPr>
          <p:cNvSpPr>
            <a:spLocks noGrp="1"/>
          </p:cNvSpPr>
          <p:nvPr>
            <p:ph type="dt" sz="half" idx="10"/>
          </p:nvPr>
        </p:nvSpPr>
        <p:spPr/>
        <p:txBody>
          <a:bodyPr/>
          <a:lstStyle/>
          <a:p>
            <a:fld id="{DCE72933-F6A4-3946-BB22-D3E1760F11D0}" type="datetimeFigureOut">
              <a:rPr lang="en-US" smtClean="0"/>
              <a:t>7/1/24</a:t>
            </a:fld>
            <a:endParaRPr lang="en-US"/>
          </a:p>
        </p:txBody>
      </p:sp>
      <p:sp>
        <p:nvSpPr>
          <p:cNvPr id="8" name="Footer Placeholder 7">
            <a:extLst>
              <a:ext uri="{FF2B5EF4-FFF2-40B4-BE49-F238E27FC236}">
                <a16:creationId xmlns:a16="http://schemas.microsoft.com/office/drawing/2014/main" id="{9F44F21B-679E-0E57-3FAC-46F6476EEC7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C5E69A-33D6-660A-2A49-A9F0107935A6}"/>
              </a:ext>
            </a:extLst>
          </p:cNvPr>
          <p:cNvSpPr>
            <a:spLocks noGrp="1"/>
          </p:cNvSpPr>
          <p:nvPr>
            <p:ph type="sldNum" sz="quarter" idx="12"/>
          </p:nvPr>
        </p:nvSpPr>
        <p:spPr/>
        <p:txBody>
          <a:bodyPr/>
          <a:lstStyle/>
          <a:p>
            <a:fld id="{52A7AAEE-A5A0-184C-A262-F31EE0081111}" type="slidenum">
              <a:rPr lang="en-US" smtClean="0"/>
              <a:t>‹#›</a:t>
            </a:fld>
            <a:endParaRPr lang="en-US"/>
          </a:p>
        </p:txBody>
      </p:sp>
    </p:spTree>
    <p:extLst>
      <p:ext uri="{BB962C8B-B14F-4D97-AF65-F5344CB8AC3E}">
        <p14:creationId xmlns:p14="http://schemas.microsoft.com/office/powerpoint/2010/main" val="599455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AAB94-710C-FD56-E7CF-0F1E1880653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636CC9-0759-C30B-6EF7-E45927274089}"/>
              </a:ext>
            </a:extLst>
          </p:cNvPr>
          <p:cNvSpPr>
            <a:spLocks noGrp="1"/>
          </p:cNvSpPr>
          <p:nvPr>
            <p:ph type="dt" sz="half" idx="10"/>
          </p:nvPr>
        </p:nvSpPr>
        <p:spPr/>
        <p:txBody>
          <a:bodyPr/>
          <a:lstStyle/>
          <a:p>
            <a:fld id="{DCE72933-F6A4-3946-BB22-D3E1760F11D0}" type="datetimeFigureOut">
              <a:rPr lang="en-US" smtClean="0"/>
              <a:t>7/1/24</a:t>
            </a:fld>
            <a:endParaRPr lang="en-US"/>
          </a:p>
        </p:txBody>
      </p:sp>
      <p:sp>
        <p:nvSpPr>
          <p:cNvPr id="4" name="Footer Placeholder 3">
            <a:extLst>
              <a:ext uri="{FF2B5EF4-FFF2-40B4-BE49-F238E27FC236}">
                <a16:creationId xmlns:a16="http://schemas.microsoft.com/office/drawing/2014/main" id="{85E4FF4D-53AA-9D4D-A6DE-9A716D9732D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D7A0BC-CB1C-5C45-E336-725C2E8B3D31}"/>
              </a:ext>
            </a:extLst>
          </p:cNvPr>
          <p:cNvSpPr>
            <a:spLocks noGrp="1"/>
          </p:cNvSpPr>
          <p:nvPr>
            <p:ph type="sldNum" sz="quarter" idx="12"/>
          </p:nvPr>
        </p:nvSpPr>
        <p:spPr/>
        <p:txBody>
          <a:bodyPr/>
          <a:lstStyle/>
          <a:p>
            <a:fld id="{52A7AAEE-A5A0-184C-A262-F31EE0081111}" type="slidenum">
              <a:rPr lang="en-US" smtClean="0"/>
              <a:t>‹#›</a:t>
            </a:fld>
            <a:endParaRPr lang="en-US"/>
          </a:p>
        </p:txBody>
      </p:sp>
    </p:spTree>
    <p:extLst>
      <p:ext uri="{BB962C8B-B14F-4D97-AF65-F5344CB8AC3E}">
        <p14:creationId xmlns:p14="http://schemas.microsoft.com/office/powerpoint/2010/main" val="2461659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768011-697E-759E-25AF-D750A0AC2223}"/>
              </a:ext>
            </a:extLst>
          </p:cNvPr>
          <p:cNvSpPr>
            <a:spLocks noGrp="1"/>
          </p:cNvSpPr>
          <p:nvPr>
            <p:ph type="dt" sz="half" idx="10"/>
          </p:nvPr>
        </p:nvSpPr>
        <p:spPr/>
        <p:txBody>
          <a:bodyPr/>
          <a:lstStyle/>
          <a:p>
            <a:fld id="{DCE72933-F6A4-3946-BB22-D3E1760F11D0}" type="datetimeFigureOut">
              <a:rPr lang="en-US" smtClean="0"/>
              <a:t>7/1/24</a:t>
            </a:fld>
            <a:endParaRPr lang="en-US"/>
          </a:p>
        </p:txBody>
      </p:sp>
      <p:sp>
        <p:nvSpPr>
          <p:cNvPr id="3" name="Footer Placeholder 2">
            <a:extLst>
              <a:ext uri="{FF2B5EF4-FFF2-40B4-BE49-F238E27FC236}">
                <a16:creationId xmlns:a16="http://schemas.microsoft.com/office/drawing/2014/main" id="{5DA112F7-D98C-0B11-A049-28ECC91919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FEF7EE6-5338-945D-71F5-C1471341579F}"/>
              </a:ext>
            </a:extLst>
          </p:cNvPr>
          <p:cNvSpPr>
            <a:spLocks noGrp="1"/>
          </p:cNvSpPr>
          <p:nvPr>
            <p:ph type="sldNum" sz="quarter" idx="12"/>
          </p:nvPr>
        </p:nvSpPr>
        <p:spPr/>
        <p:txBody>
          <a:bodyPr/>
          <a:lstStyle/>
          <a:p>
            <a:fld id="{52A7AAEE-A5A0-184C-A262-F31EE0081111}" type="slidenum">
              <a:rPr lang="en-US" smtClean="0"/>
              <a:t>‹#›</a:t>
            </a:fld>
            <a:endParaRPr lang="en-US"/>
          </a:p>
        </p:txBody>
      </p:sp>
    </p:spTree>
    <p:extLst>
      <p:ext uri="{BB962C8B-B14F-4D97-AF65-F5344CB8AC3E}">
        <p14:creationId xmlns:p14="http://schemas.microsoft.com/office/powerpoint/2010/main" val="3921046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F1841-32F9-8A0F-33C0-F152DBF0C4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80DC770-6CAB-3D3E-8EBF-2CB656BB82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6963BB-77ED-BC30-B2B9-8AA624F7DF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8D5ECE-E45B-90FB-CE00-15C3234E4D1E}"/>
              </a:ext>
            </a:extLst>
          </p:cNvPr>
          <p:cNvSpPr>
            <a:spLocks noGrp="1"/>
          </p:cNvSpPr>
          <p:nvPr>
            <p:ph type="dt" sz="half" idx="10"/>
          </p:nvPr>
        </p:nvSpPr>
        <p:spPr/>
        <p:txBody>
          <a:bodyPr/>
          <a:lstStyle/>
          <a:p>
            <a:fld id="{DCE72933-F6A4-3946-BB22-D3E1760F11D0}" type="datetimeFigureOut">
              <a:rPr lang="en-US" smtClean="0"/>
              <a:t>7/1/24</a:t>
            </a:fld>
            <a:endParaRPr lang="en-US"/>
          </a:p>
        </p:txBody>
      </p:sp>
      <p:sp>
        <p:nvSpPr>
          <p:cNvPr id="6" name="Footer Placeholder 5">
            <a:extLst>
              <a:ext uri="{FF2B5EF4-FFF2-40B4-BE49-F238E27FC236}">
                <a16:creationId xmlns:a16="http://schemas.microsoft.com/office/drawing/2014/main" id="{2193F23D-38E1-5E48-90F6-DA2375D091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8427C9-B3ED-B16C-2E37-42400C7BDDB9}"/>
              </a:ext>
            </a:extLst>
          </p:cNvPr>
          <p:cNvSpPr>
            <a:spLocks noGrp="1"/>
          </p:cNvSpPr>
          <p:nvPr>
            <p:ph type="sldNum" sz="quarter" idx="12"/>
          </p:nvPr>
        </p:nvSpPr>
        <p:spPr/>
        <p:txBody>
          <a:bodyPr/>
          <a:lstStyle/>
          <a:p>
            <a:fld id="{52A7AAEE-A5A0-184C-A262-F31EE0081111}" type="slidenum">
              <a:rPr lang="en-US" smtClean="0"/>
              <a:t>‹#›</a:t>
            </a:fld>
            <a:endParaRPr lang="en-US"/>
          </a:p>
        </p:txBody>
      </p:sp>
    </p:spTree>
    <p:extLst>
      <p:ext uri="{BB962C8B-B14F-4D97-AF65-F5344CB8AC3E}">
        <p14:creationId xmlns:p14="http://schemas.microsoft.com/office/powerpoint/2010/main" val="773249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F7A88-B6C3-0765-3680-5A268DD787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0CA89F6-C446-5C1A-F9B1-1565F5D4D1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8C3994D-32BA-51EB-71A1-D1364F27D5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F4CA11-4762-B7E8-A4E6-EABCE2EC122B}"/>
              </a:ext>
            </a:extLst>
          </p:cNvPr>
          <p:cNvSpPr>
            <a:spLocks noGrp="1"/>
          </p:cNvSpPr>
          <p:nvPr>
            <p:ph type="dt" sz="half" idx="10"/>
          </p:nvPr>
        </p:nvSpPr>
        <p:spPr/>
        <p:txBody>
          <a:bodyPr/>
          <a:lstStyle/>
          <a:p>
            <a:fld id="{DCE72933-F6A4-3946-BB22-D3E1760F11D0}" type="datetimeFigureOut">
              <a:rPr lang="en-US" smtClean="0"/>
              <a:t>7/1/24</a:t>
            </a:fld>
            <a:endParaRPr lang="en-US"/>
          </a:p>
        </p:txBody>
      </p:sp>
      <p:sp>
        <p:nvSpPr>
          <p:cNvPr id="6" name="Footer Placeholder 5">
            <a:extLst>
              <a:ext uri="{FF2B5EF4-FFF2-40B4-BE49-F238E27FC236}">
                <a16:creationId xmlns:a16="http://schemas.microsoft.com/office/drawing/2014/main" id="{B0E14E62-7FEF-DD22-83CD-99BE02F83A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51A471-430C-C1BF-5F8C-56CC33DD2BBD}"/>
              </a:ext>
            </a:extLst>
          </p:cNvPr>
          <p:cNvSpPr>
            <a:spLocks noGrp="1"/>
          </p:cNvSpPr>
          <p:nvPr>
            <p:ph type="sldNum" sz="quarter" idx="12"/>
          </p:nvPr>
        </p:nvSpPr>
        <p:spPr/>
        <p:txBody>
          <a:bodyPr/>
          <a:lstStyle/>
          <a:p>
            <a:fld id="{52A7AAEE-A5A0-184C-A262-F31EE0081111}" type="slidenum">
              <a:rPr lang="en-US" smtClean="0"/>
              <a:t>‹#›</a:t>
            </a:fld>
            <a:endParaRPr lang="en-US"/>
          </a:p>
        </p:txBody>
      </p:sp>
    </p:spTree>
    <p:extLst>
      <p:ext uri="{BB962C8B-B14F-4D97-AF65-F5344CB8AC3E}">
        <p14:creationId xmlns:p14="http://schemas.microsoft.com/office/powerpoint/2010/main" val="32441866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07ECF5-524A-1AE5-679A-7166162B17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CA0F87-024D-3871-C290-39F47BD1EF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702C8F-FA82-A750-859A-3339171723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CE72933-F6A4-3946-BB22-D3E1760F11D0}" type="datetimeFigureOut">
              <a:rPr lang="en-US" smtClean="0"/>
              <a:t>7/1/24</a:t>
            </a:fld>
            <a:endParaRPr lang="en-US"/>
          </a:p>
        </p:txBody>
      </p:sp>
      <p:sp>
        <p:nvSpPr>
          <p:cNvPr id="5" name="Footer Placeholder 4">
            <a:extLst>
              <a:ext uri="{FF2B5EF4-FFF2-40B4-BE49-F238E27FC236}">
                <a16:creationId xmlns:a16="http://schemas.microsoft.com/office/drawing/2014/main" id="{EDF8F300-842E-4F7F-CF2D-4E5CF8369B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92D3985-91CD-4B79-C4DB-14ECD2AD1E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2A7AAEE-A5A0-184C-A262-F31EE0081111}" type="slidenum">
              <a:rPr lang="en-US" smtClean="0"/>
              <a:t>‹#›</a:t>
            </a:fld>
            <a:endParaRPr lang="en-US"/>
          </a:p>
        </p:txBody>
      </p:sp>
    </p:spTree>
    <p:extLst>
      <p:ext uri="{BB962C8B-B14F-4D97-AF65-F5344CB8AC3E}">
        <p14:creationId xmlns:p14="http://schemas.microsoft.com/office/powerpoint/2010/main" val="3338825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12D02-D109-C98B-7768-2AA36020EF70}"/>
              </a:ext>
            </a:extLst>
          </p:cNvPr>
          <p:cNvSpPr>
            <a:spLocks noGrp="1"/>
          </p:cNvSpPr>
          <p:nvPr>
            <p:ph type="ctrTitle"/>
          </p:nvPr>
        </p:nvSpPr>
        <p:spPr/>
        <p:txBody>
          <a:bodyPr/>
          <a:lstStyle/>
          <a:p>
            <a:r>
              <a:rPr lang="en-US" b="0" i="0" u="none" strike="noStrike" dirty="0" err="1">
                <a:solidFill>
                  <a:srgbClr val="212121"/>
                </a:solidFill>
                <a:effectLst/>
                <a:latin typeface="Aptos" panose="020B0004020202020204" pitchFamily="34" charset="0"/>
              </a:rPr>
              <a:t>Modelamiento</a:t>
            </a:r>
            <a:r>
              <a:rPr lang="en-US" b="0" i="0" u="none" strike="noStrike" dirty="0">
                <a:solidFill>
                  <a:srgbClr val="212121"/>
                </a:solidFill>
                <a:effectLst/>
                <a:latin typeface="Aptos" panose="020B0004020202020204" pitchFamily="34" charset="0"/>
              </a:rPr>
              <a:t> </a:t>
            </a:r>
            <a:r>
              <a:rPr lang="en-US" b="0" i="0" u="none" strike="noStrike" dirty="0" err="1">
                <a:solidFill>
                  <a:srgbClr val="212121"/>
                </a:solidFill>
                <a:effectLst/>
                <a:latin typeface="Aptos" panose="020B0004020202020204" pitchFamily="34" charset="0"/>
              </a:rPr>
              <a:t>matemático</a:t>
            </a:r>
            <a:r>
              <a:rPr lang="en-US" b="0" i="0" u="none" strike="noStrike" dirty="0">
                <a:solidFill>
                  <a:srgbClr val="212121"/>
                </a:solidFill>
                <a:effectLst/>
                <a:latin typeface="Aptos" panose="020B0004020202020204" pitchFamily="34" charset="0"/>
              </a:rPr>
              <a:t> de </a:t>
            </a:r>
            <a:r>
              <a:rPr lang="en-US" b="0" i="0" u="none" strike="noStrike" dirty="0" err="1">
                <a:solidFill>
                  <a:srgbClr val="212121"/>
                </a:solidFill>
                <a:effectLst/>
                <a:latin typeface="Aptos" panose="020B0004020202020204" pitchFamily="34" charset="0"/>
              </a:rPr>
              <a:t>enfermedades</a:t>
            </a:r>
            <a:endParaRPr lang="en-US" dirty="0"/>
          </a:p>
        </p:txBody>
      </p:sp>
      <p:sp>
        <p:nvSpPr>
          <p:cNvPr id="3" name="Subtitle 2">
            <a:extLst>
              <a:ext uri="{FF2B5EF4-FFF2-40B4-BE49-F238E27FC236}">
                <a16:creationId xmlns:a16="http://schemas.microsoft.com/office/drawing/2014/main" id="{ED66B59D-6D9C-6CA8-3CBD-ABF7657FD0B5}"/>
              </a:ext>
            </a:extLst>
          </p:cNvPr>
          <p:cNvSpPr>
            <a:spLocks noGrp="1"/>
          </p:cNvSpPr>
          <p:nvPr>
            <p:ph type="subTitle" idx="1"/>
          </p:nvPr>
        </p:nvSpPr>
        <p:spPr/>
        <p:txBody>
          <a:bodyPr/>
          <a:lstStyle/>
          <a:p>
            <a:r>
              <a:rPr lang="en-US" dirty="0"/>
              <a:t>Mauricio Santos Vega</a:t>
            </a:r>
          </a:p>
        </p:txBody>
      </p:sp>
    </p:spTree>
    <p:extLst>
      <p:ext uri="{BB962C8B-B14F-4D97-AF65-F5344CB8AC3E}">
        <p14:creationId xmlns:p14="http://schemas.microsoft.com/office/powerpoint/2010/main" val="3471855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91009-EF28-BBAC-21F9-52B8B5143203}"/>
              </a:ext>
            </a:extLst>
          </p:cNvPr>
          <p:cNvSpPr>
            <a:spLocks noGrp="1"/>
          </p:cNvSpPr>
          <p:nvPr>
            <p:ph type="title"/>
          </p:nvPr>
        </p:nvSpPr>
        <p:spPr/>
        <p:txBody>
          <a:bodyPr>
            <a:normAutofit/>
          </a:bodyPr>
          <a:lstStyle/>
          <a:p>
            <a:pPr fontAlgn="base"/>
            <a:r>
              <a:rPr lang="es" b="1" dirty="0">
                <a:solidFill>
                  <a:srgbClr val="000000"/>
                </a:solidFill>
                <a:effectLst/>
                <a:latin typeface="News Cycle"/>
              </a:rPr>
              <a:t>¿Qué es un modelo?</a:t>
            </a:r>
            <a:endParaRPr lang="en-US" dirty="0"/>
          </a:p>
        </p:txBody>
      </p:sp>
      <p:sp>
        <p:nvSpPr>
          <p:cNvPr id="5" name="Content Placeholder 4">
            <a:extLst>
              <a:ext uri="{FF2B5EF4-FFF2-40B4-BE49-F238E27FC236}">
                <a16:creationId xmlns:a16="http://schemas.microsoft.com/office/drawing/2014/main" id="{854C8D4D-182B-355D-2712-A56994FA34A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404289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91009-EF28-BBAC-21F9-52B8B5143203}"/>
              </a:ext>
            </a:extLst>
          </p:cNvPr>
          <p:cNvSpPr>
            <a:spLocks noGrp="1"/>
          </p:cNvSpPr>
          <p:nvPr>
            <p:ph type="title"/>
          </p:nvPr>
        </p:nvSpPr>
        <p:spPr/>
        <p:txBody>
          <a:bodyPr>
            <a:normAutofit/>
          </a:bodyPr>
          <a:lstStyle/>
          <a:p>
            <a:pPr fontAlgn="base"/>
            <a:r>
              <a:rPr lang="es" b="1" dirty="0">
                <a:solidFill>
                  <a:srgbClr val="000000"/>
                </a:solidFill>
                <a:effectLst/>
                <a:latin typeface="News Cycle"/>
              </a:rPr>
              <a:t>¿Qué es un modelo?</a:t>
            </a:r>
            <a:endParaRPr lang="en-US" dirty="0"/>
          </a:p>
        </p:txBody>
      </p:sp>
      <p:sp>
        <p:nvSpPr>
          <p:cNvPr id="3" name="Content Placeholder 2">
            <a:extLst>
              <a:ext uri="{FF2B5EF4-FFF2-40B4-BE49-F238E27FC236}">
                <a16:creationId xmlns:a16="http://schemas.microsoft.com/office/drawing/2014/main" id="{219140AC-6F19-0FB3-2233-7CD7024C8122}"/>
              </a:ext>
            </a:extLst>
          </p:cNvPr>
          <p:cNvSpPr>
            <a:spLocks noGrp="1"/>
          </p:cNvSpPr>
          <p:nvPr>
            <p:ph idx="1"/>
          </p:nvPr>
        </p:nvSpPr>
        <p:spPr/>
        <p:txBody>
          <a:bodyPr/>
          <a:lstStyle/>
          <a:p>
            <a:r>
              <a:rPr lang="es" dirty="0"/>
              <a:t>Un modelo es una </a:t>
            </a:r>
            <a:r>
              <a:rPr lang="es" i="1" dirty="0">
                <a:effectLst/>
                <a:latin typeface="inherit"/>
              </a:rPr>
              <a:t>representación abstracta </a:t>
            </a:r>
            <a:r>
              <a:rPr lang="es" dirty="0"/>
              <a:t>de un </a:t>
            </a:r>
            <a:r>
              <a:rPr lang="es" i="1" dirty="0">
                <a:effectLst/>
                <a:latin typeface="inherit"/>
              </a:rPr>
              <a:t>sistema.</a:t>
            </a:r>
          </a:p>
          <a:p>
            <a:r>
              <a:rPr lang="es" dirty="0"/>
              <a:t>Un modelo es la descripción matemática o computacional de una </a:t>
            </a:r>
            <a:r>
              <a:rPr lang="es" i="1" dirty="0">
                <a:effectLst/>
                <a:latin typeface="inherit"/>
              </a:rPr>
              <a:t>idea.</a:t>
            </a:r>
          </a:p>
          <a:p>
            <a:r>
              <a:rPr lang="es" dirty="0"/>
              <a:t>Un modelo se describe en términos de su </a:t>
            </a:r>
            <a:r>
              <a:rPr lang="es" i="1" dirty="0">
                <a:effectLst/>
                <a:latin typeface="inherit"/>
              </a:rPr>
              <a:t>estado </a:t>
            </a:r>
            <a:r>
              <a:rPr lang="es" dirty="0"/>
              <a:t>y </a:t>
            </a:r>
            <a:r>
              <a:rPr lang="es" i="1" dirty="0">
                <a:effectLst/>
                <a:latin typeface="inherit"/>
              </a:rPr>
              <a:t>los procesos </a:t>
            </a:r>
            <a:r>
              <a:rPr lang="es" dirty="0"/>
              <a:t>que resultan en un cambio de estado.</a:t>
            </a:r>
          </a:p>
          <a:p>
            <a:r>
              <a:rPr lang="es" dirty="0"/>
              <a:t>En los modelos compartimentales, el enfoque principal de este curso, estos a menudo están representados por dos tipos de variables, denominadas </a:t>
            </a:r>
            <a:r>
              <a:rPr lang="es" i="1" dirty="0">
                <a:effectLst/>
                <a:latin typeface="inherit"/>
              </a:rPr>
              <a:t>variables de estado </a:t>
            </a:r>
            <a:r>
              <a:rPr lang="es" dirty="0"/>
              <a:t>y </a:t>
            </a:r>
            <a:r>
              <a:rPr lang="es" i="1" dirty="0">
                <a:effectLst/>
                <a:latin typeface="inherit"/>
              </a:rPr>
              <a:t>parámetros.</a:t>
            </a:r>
            <a:endParaRPr lang="en-US" dirty="0"/>
          </a:p>
        </p:txBody>
      </p:sp>
    </p:spTree>
    <p:extLst>
      <p:ext uri="{BB962C8B-B14F-4D97-AF65-F5344CB8AC3E}">
        <p14:creationId xmlns:p14="http://schemas.microsoft.com/office/powerpoint/2010/main" val="20411522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B9E51-8B43-8E54-76E1-E8F76129C880}"/>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El arte del modelado: idealización.</a:t>
            </a:r>
            <a:endParaRPr lang="en-US" dirty="0"/>
          </a:p>
        </p:txBody>
      </p:sp>
      <p:pic>
        <p:nvPicPr>
          <p:cNvPr id="2050" name="Picture 2">
            <a:extLst>
              <a:ext uri="{FF2B5EF4-FFF2-40B4-BE49-F238E27FC236}">
                <a16:creationId xmlns:a16="http://schemas.microsoft.com/office/drawing/2014/main" id="{63BB1375-F7F4-2BA7-725A-C4EA92C07F4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39309" y="1918931"/>
            <a:ext cx="7693573" cy="432763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3D5DB71-4BE3-FF17-BC1E-07E916E8E1A4}"/>
              </a:ext>
            </a:extLst>
          </p:cNvPr>
          <p:cNvSpPr txBox="1"/>
          <p:nvPr/>
        </p:nvSpPr>
        <p:spPr>
          <a:xfrm>
            <a:off x="1681655" y="5795380"/>
            <a:ext cx="6096000" cy="1200329"/>
          </a:xfrm>
          <a:prstGeom prst="rect">
            <a:avLst/>
          </a:prstGeom>
          <a:noFill/>
        </p:spPr>
        <p:txBody>
          <a:bodyPr wrap="square">
            <a:spAutoFit/>
          </a:bodyPr>
          <a:lstStyle/>
          <a:p>
            <a:pPr fontAlgn="base"/>
            <a:r>
              <a:rPr lang="es" dirty="0">
                <a:effectLst/>
                <a:latin typeface="inherit"/>
              </a:rPr>
              <a:t>La relación entre modelos y realidad es de </a:t>
            </a:r>
            <a:r>
              <a:rPr lang="es" i="1" dirty="0">
                <a:effectLst/>
                <a:latin typeface="inherit"/>
              </a:rPr>
              <a:t>abstracción </a:t>
            </a:r>
            <a:r>
              <a:rPr lang="es" dirty="0">
                <a:effectLst/>
                <a:latin typeface="inherit"/>
              </a:rPr>
              <a:t>e </a:t>
            </a:r>
            <a:r>
              <a:rPr lang="es" i="1" dirty="0">
                <a:effectLst/>
                <a:latin typeface="inherit"/>
              </a:rPr>
              <a:t>interpretación </a:t>
            </a:r>
            <a:r>
              <a:rPr lang="es" dirty="0">
                <a:effectLst/>
                <a:latin typeface="inherit"/>
              </a:rPr>
              <a:t>.</a:t>
            </a:r>
          </a:p>
          <a:p>
            <a:br>
              <a:rPr lang="en-US" dirty="0"/>
            </a:br>
            <a:endParaRPr lang="en-US" dirty="0"/>
          </a:p>
        </p:txBody>
      </p:sp>
    </p:spTree>
    <p:extLst>
      <p:ext uri="{BB962C8B-B14F-4D97-AF65-F5344CB8AC3E}">
        <p14:creationId xmlns:p14="http://schemas.microsoft.com/office/powerpoint/2010/main" val="19174272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35AA6-284A-5580-6333-949E62823DD4}"/>
              </a:ext>
            </a:extLst>
          </p:cNvPr>
          <p:cNvSpPr>
            <a:spLocks noGrp="1"/>
          </p:cNvSpPr>
          <p:nvPr>
            <p:ph type="title"/>
          </p:nvPr>
        </p:nvSpPr>
        <p:spPr/>
        <p:txBody>
          <a:bodyPr>
            <a:normAutofit/>
          </a:bodyPr>
          <a:lstStyle/>
          <a:p>
            <a:pPr fontAlgn="base"/>
            <a:r>
              <a:rPr lang="es" b="1" dirty="0">
                <a:solidFill>
                  <a:srgbClr val="000000"/>
                </a:solidFill>
                <a:effectLst/>
                <a:latin typeface="News Cycle"/>
              </a:rPr>
              <a:t>Diferentes tipos de modelos</a:t>
            </a:r>
            <a:endParaRPr lang="en-US" dirty="0"/>
          </a:p>
        </p:txBody>
      </p:sp>
      <p:sp>
        <p:nvSpPr>
          <p:cNvPr id="3" name="Content Placeholder 2">
            <a:extLst>
              <a:ext uri="{FF2B5EF4-FFF2-40B4-BE49-F238E27FC236}">
                <a16:creationId xmlns:a16="http://schemas.microsoft.com/office/drawing/2014/main" id="{CF3FAC72-3026-BF8E-6272-D0827B01C33D}"/>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Los acontecimientos de los últimos años han desdibujado significativamente estas categorías</a:t>
            </a:r>
          </a:p>
          <a:p>
            <a:pPr lvl="1" fontAlgn="base"/>
            <a:r>
              <a:rPr lang="es" i="1" dirty="0">
                <a:effectLst/>
                <a:latin typeface="inherit"/>
              </a:rPr>
              <a:t>Estadístico (incluida la IA) </a:t>
            </a:r>
            <a:r>
              <a:rPr lang="es" dirty="0">
                <a:effectLst/>
              </a:rPr>
              <a:t>versus </a:t>
            </a:r>
            <a:r>
              <a:rPr lang="es" i="1" dirty="0">
                <a:effectLst/>
                <a:latin typeface="inherit"/>
              </a:rPr>
              <a:t>mecanicista</a:t>
            </a:r>
            <a:endParaRPr lang="en-US" dirty="0">
              <a:effectLst/>
            </a:endParaRPr>
          </a:p>
          <a:p>
            <a:pPr lvl="1" fontAlgn="base"/>
            <a:r>
              <a:rPr lang="es" dirty="0">
                <a:effectLst/>
              </a:rPr>
              <a:t>Modelos compartimentales</a:t>
            </a:r>
          </a:p>
          <a:p>
            <a:pPr lvl="1" fontAlgn="base"/>
            <a:r>
              <a:rPr lang="es" i="1" dirty="0">
                <a:effectLst/>
                <a:latin typeface="inherit"/>
              </a:rPr>
              <a:t>Determinista </a:t>
            </a:r>
            <a:r>
              <a:rPr lang="es" dirty="0">
                <a:effectLst/>
              </a:rPr>
              <a:t>vs </a:t>
            </a:r>
            <a:r>
              <a:rPr lang="es" i="1" dirty="0">
                <a:effectLst/>
                <a:latin typeface="inherit"/>
              </a:rPr>
              <a:t>estocástico</a:t>
            </a:r>
            <a:endParaRPr lang="en-US" dirty="0">
              <a:effectLst/>
            </a:endParaRPr>
          </a:p>
          <a:p>
            <a:pPr lvl="1" fontAlgn="base"/>
            <a:r>
              <a:rPr lang="es" dirty="0">
                <a:effectLst/>
              </a:rPr>
              <a:t>Modelos basados en agentes</a:t>
            </a:r>
          </a:p>
          <a:p>
            <a:pPr lvl="1" fontAlgn="base"/>
            <a:r>
              <a:rPr lang="es" dirty="0">
                <a:effectLst/>
              </a:rPr>
              <a:t>Modelos de redes</a:t>
            </a:r>
            <a:br>
              <a:rPr lang="en-US" dirty="0"/>
            </a:br>
            <a:endParaRPr lang="en-US" b="0" i="0" dirty="0">
              <a:solidFill>
                <a:srgbClr val="000000"/>
              </a:solidFill>
              <a:effectLst/>
              <a:highlight>
                <a:srgbClr val="FFFFFF"/>
              </a:highlight>
              <a:latin typeface="Lato" panose="020F0502020204030203" pitchFamily="34" charset="0"/>
            </a:endParaRPr>
          </a:p>
        </p:txBody>
      </p:sp>
    </p:spTree>
    <p:extLst>
      <p:ext uri="{BB962C8B-B14F-4D97-AF65-F5344CB8AC3E}">
        <p14:creationId xmlns:p14="http://schemas.microsoft.com/office/powerpoint/2010/main" val="1497769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64B05-7E38-6A16-8C85-82B8924E57A2}"/>
              </a:ext>
            </a:extLst>
          </p:cNvPr>
          <p:cNvSpPr>
            <a:spLocks noGrp="1"/>
          </p:cNvSpPr>
          <p:nvPr>
            <p:ph type="title"/>
          </p:nvPr>
        </p:nvSpPr>
        <p:spPr/>
        <p:txBody>
          <a:bodyPr>
            <a:normAutofit/>
          </a:bodyPr>
          <a:lstStyle/>
          <a:p>
            <a:pPr fontAlgn="base"/>
            <a:r>
              <a:rPr lang="es" b="1" dirty="0">
                <a:solidFill>
                  <a:srgbClr val="000000"/>
                </a:solidFill>
                <a:effectLst/>
                <a:latin typeface="News Cycle"/>
              </a:rPr>
              <a:t>Modelos estadísticos (incluida la IA)</a:t>
            </a:r>
            <a:endParaRPr lang="en-US" dirty="0"/>
          </a:p>
        </p:txBody>
      </p:sp>
      <p:sp>
        <p:nvSpPr>
          <p:cNvPr id="3" name="Content Placeholder 2">
            <a:extLst>
              <a:ext uri="{FF2B5EF4-FFF2-40B4-BE49-F238E27FC236}">
                <a16:creationId xmlns:a16="http://schemas.microsoft.com/office/drawing/2014/main" id="{DA96916D-FC42-D692-3787-E51FD8C8B3F1}"/>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Modelos lineales (generalizados), regresión no lineal, </a:t>
            </a:r>
            <a:r>
              <a:rPr lang="es" b="0" i="0" dirty="0" err="1">
                <a:solidFill>
                  <a:srgbClr val="000000"/>
                </a:solidFill>
                <a:effectLst/>
                <a:highlight>
                  <a:srgbClr val="FFFFFF"/>
                </a:highlight>
                <a:latin typeface="Lato" panose="020F0502020204030203" pitchFamily="34" charset="0"/>
              </a:rPr>
              <a:t>anova </a:t>
            </a:r>
            <a:r>
              <a:rPr lang="es" b="0" i="0" dirty="0">
                <a:solidFill>
                  <a:srgbClr val="000000"/>
                </a:solidFill>
                <a:effectLst/>
                <a:highlight>
                  <a:srgbClr val="FFFFFF"/>
                </a:highlight>
                <a:latin typeface="Lato" panose="020F0502020204030203" pitchFamily="34" charset="0"/>
              </a:rPr>
              <a:t>, modelos aditivos, splines de regresión adaptativa multivariada, árboles de regresión potenciados, redes neuronales convolucionales</a:t>
            </a:r>
          </a:p>
          <a:p>
            <a:pPr marL="0" indent="0" algn="l" fontAlgn="base">
              <a:buNone/>
            </a:pPr>
            <a:endParaRPr lang="en-US" b="0" i="0" dirty="0">
              <a:solidFill>
                <a:srgbClr val="000000"/>
              </a:solidFill>
              <a:effectLst/>
              <a:highlight>
                <a:srgbClr val="FFFFFF"/>
              </a:highlight>
              <a:latin typeface="Lato" panose="020F0502020204030203" pitchFamily="34" charset="0"/>
            </a:endParaRPr>
          </a:p>
          <a:p>
            <a:pPr marL="0" indent="0">
              <a:buNone/>
            </a:pPr>
            <a:r>
              <a:rPr lang="es" b="0" i="0" u="none" strike="noStrike" dirty="0">
                <a:solidFill>
                  <a:srgbClr val="000000"/>
                </a:solidFill>
                <a:effectLst/>
                <a:highlight>
                  <a:srgbClr val="FFFFFF"/>
                </a:highlight>
                <a:latin typeface="STIXGeneral-Italic"/>
              </a:rPr>
              <a:t>				y </a:t>
            </a:r>
            <a:r>
              <a:rPr lang="es" b="0" i="0" u="none" strike="noStrike" dirty="0">
                <a:solidFill>
                  <a:srgbClr val="000000"/>
                </a:solidFill>
                <a:effectLst/>
                <a:highlight>
                  <a:srgbClr val="FFFFFF"/>
                </a:highlight>
                <a:latin typeface="STIXGeneral-Regular"/>
              </a:rPr>
              <a:t>= </a:t>
            </a:r>
            <a:r>
              <a:rPr lang="es" b="0" i="0" u="none" strike="noStrike" dirty="0">
                <a:solidFill>
                  <a:srgbClr val="000000"/>
                </a:solidFill>
                <a:effectLst/>
                <a:highlight>
                  <a:srgbClr val="FFFFFF"/>
                </a:highlight>
                <a:latin typeface="STIXGeneral-Italic"/>
              </a:rPr>
              <a:t>f </a:t>
            </a:r>
            <a:r>
              <a:rPr lang="es" b="0" i="0" u="none" strike="noStrike" dirty="0">
                <a:solidFill>
                  <a:srgbClr val="000000"/>
                </a:solidFill>
                <a:effectLst/>
                <a:highlight>
                  <a:srgbClr val="FFFFFF"/>
                </a:highlight>
                <a:latin typeface="STIXGeneral-Regular"/>
              </a:rPr>
              <a:t>( </a:t>
            </a:r>
            <a:r>
              <a:rPr lang="es" b="0" i="0" u="none" strike="noStrike" dirty="0">
                <a:solidFill>
                  <a:srgbClr val="000000"/>
                </a:solidFill>
                <a:effectLst/>
                <a:highlight>
                  <a:srgbClr val="FFFFFF"/>
                </a:highlight>
                <a:latin typeface="STIXGeneral-Italic"/>
              </a:rPr>
              <a:t>x </a:t>
            </a:r>
            <a:r>
              <a:rPr lang="es" b="0" i="0" u="none" strike="noStrike" dirty="0">
                <a:solidFill>
                  <a:srgbClr val="000000"/>
                </a:solidFill>
                <a:effectLst/>
                <a:highlight>
                  <a:srgbClr val="FFFFFF"/>
                </a:highlight>
                <a:latin typeface="STIXGeneral-Regular"/>
              </a:rPr>
              <a:t>)+ </a:t>
            </a:r>
            <a:r>
              <a:rPr lang="es" b="0" i="0" u="none" strike="noStrike" dirty="0">
                <a:solidFill>
                  <a:srgbClr val="000000"/>
                </a:solidFill>
                <a:effectLst/>
                <a:highlight>
                  <a:srgbClr val="FFFFFF"/>
                </a:highlight>
                <a:latin typeface="STIXGeneral-Italic"/>
              </a:rPr>
              <a:t>ϵ</a:t>
            </a:r>
            <a:br>
              <a:rPr lang="el-GR" dirty="0"/>
            </a:br>
            <a:endParaRPr lang="en-US" dirty="0"/>
          </a:p>
        </p:txBody>
      </p:sp>
    </p:spTree>
    <p:extLst>
      <p:ext uri="{BB962C8B-B14F-4D97-AF65-F5344CB8AC3E}">
        <p14:creationId xmlns:p14="http://schemas.microsoft.com/office/powerpoint/2010/main" val="2582162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C0DE2-200D-0077-9C6A-98ED5410968A}"/>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Modelos mecanicistas</a:t>
            </a:r>
            <a:endParaRPr lang="en-US" dirty="0"/>
          </a:p>
        </p:txBody>
      </p:sp>
      <p:sp>
        <p:nvSpPr>
          <p:cNvPr id="3" name="Content Placeholder 2">
            <a:extLst>
              <a:ext uri="{FF2B5EF4-FFF2-40B4-BE49-F238E27FC236}">
                <a16:creationId xmlns:a16="http://schemas.microsoft.com/office/drawing/2014/main" id="{320177A4-278B-CCB0-E53C-E953E64EDC9F}"/>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Todos los términos del modelo </a:t>
            </a:r>
            <a:r>
              <a:rPr lang="es" b="0" i="1" dirty="0">
                <a:solidFill>
                  <a:srgbClr val="000000"/>
                </a:solidFill>
                <a:effectLst/>
                <a:highlight>
                  <a:srgbClr val="FFFFFF"/>
                </a:highlight>
                <a:latin typeface="inherit"/>
              </a:rPr>
              <a:t>se refieren </a:t>
            </a:r>
            <a:r>
              <a:rPr lang="es" b="0" i="0" dirty="0">
                <a:solidFill>
                  <a:srgbClr val="000000"/>
                </a:solidFill>
                <a:effectLst/>
                <a:highlight>
                  <a:srgbClr val="FFFFFF"/>
                </a:highlight>
                <a:latin typeface="Lato" panose="020F0502020204030203" pitchFamily="34" charset="0"/>
              </a:rPr>
              <a:t>a </a:t>
            </a:r>
            <a:r>
              <a:rPr lang="es" b="0" i="1" dirty="0">
                <a:solidFill>
                  <a:srgbClr val="000000"/>
                </a:solidFill>
                <a:effectLst/>
                <a:highlight>
                  <a:srgbClr val="FFFFFF"/>
                </a:highlight>
                <a:latin typeface="inherit"/>
              </a:rPr>
              <a:t>piezas </a:t>
            </a:r>
            <a:r>
              <a:rPr lang="es" b="0" i="0" dirty="0">
                <a:solidFill>
                  <a:srgbClr val="000000"/>
                </a:solidFill>
                <a:effectLst/>
                <a:highlight>
                  <a:srgbClr val="FFFFFF"/>
                </a:highlight>
                <a:latin typeface="Lato" panose="020F0502020204030203" pitchFamily="34" charset="0"/>
              </a:rPr>
              <a:t>o </a:t>
            </a:r>
            <a:r>
              <a:rPr lang="es" b="0" i="1" dirty="0">
                <a:solidFill>
                  <a:srgbClr val="000000"/>
                </a:solidFill>
                <a:effectLst/>
                <a:highlight>
                  <a:srgbClr val="FFFFFF"/>
                </a:highlight>
                <a:latin typeface="inherit"/>
              </a:rPr>
              <a:t>procesos.</a:t>
            </a:r>
            <a:endParaRPr lang="en-US" b="0" i="0" dirty="0">
              <a:solidFill>
                <a:srgbClr val="000000"/>
              </a:solidFill>
              <a:effectLst/>
              <a:highlight>
                <a:srgbClr val="FFFFFF"/>
              </a:highlight>
              <a:latin typeface="Lato" panose="020F0502020204030203" pitchFamily="34" charset="0"/>
            </a:endParaRPr>
          </a:p>
          <a:p>
            <a:pPr marL="0" indent="0">
              <a:buNone/>
            </a:pPr>
            <a:endParaRPr lang="en-US" dirty="0"/>
          </a:p>
        </p:txBody>
      </p:sp>
      <p:pic>
        <p:nvPicPr>
          <p:cNvPr id="3074" name="Picture 2">
            <a:extLst>
              <a:ext uri="{FF2B5EF4-FFF2-40B4-BE49-F238E27FC236}">
                <a16:creationId xmlns:a16="http://schemas.microsoft.com/office/drawing/2014/main" id="{4569FEF3-1478-7866-10C4-F037CBD69B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2476993"/>
            <a:ext cx="8933793" cy="3559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16346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7354C-A97D-5FF0-3988-3E9725625BB8}"/>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Modelos compartimentales</a:t>
            </a:r>
            <a:endParaRPr lang="en-US" dirty="0"/>
          </a:p>
        </p:txBody>
      </p:sp>
      <p:sp>
        <p:nvSpPr>
          <p:cNvPr id="3" name="Content Placeholder 2">
            <a:extLst>
              <a:ext uri="{FF2B5EF4-FFF2-40B4-BE49-F238E27FC236}">
                <a16:creationId xmlns:a16="http://schemas.microsoft.com/office/drawing/2014/main" id="{5B266B96-346C-9588-BD50-91A8366F61F0}"/>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Cada individuo de la población pertenece a un solo compartimento.</a:t>
            </a:r>
          </a:p>
          <a:p>
            <a:pPr algn="l" fontAlgn="base"/>
            <a:r>
              <a:rPr lang="es" b="0" i="0" dirty="0">
                <a:solidFill>
                  <a:srgbClr val="000000"/>
                </a:solidFill>
                <a:effectLst/>
                <a:highlight>
                  <a:srgbClr val="FFFFFF"/>
                </a:highlight>
                <a:latin typeface="Lato" panose="020F0502020204030203" pitchFamily="34" charset="0"/>
              </a:rPr>
              <a:t>Éste es el grado en que los individuos tienen </a:t>
            </a:r>
            <a:r>
              <a:rPr lang="es" b="0" i="1" dirty="0">
                <a:solidFill>
                  <a:srgbClr val="000000"/>
                </a:solidFill>
                <a:effectLst/>
                <a:highlight>
                  <a:srgbClr val="FFFFFF"/>
                </a:highlight>
                <a:latin typeface="inherit"/>
              </a:rPr>
              <a:t>atributos </a:t>
            </a:r>
            <a:r>
              <a:rPr lang="es" b="0" i="0" dirty="0">
                <a:solidFill>
                  <a:srgbClr val="000000"/>
                </a:solidFill>
                <a:effectLst/>
                <a:highlight>
                  <a:srgbClr val="FFFFFF"/>
                </a:highlight>
                <a:latin typeface="Lato" panose="020F0502020204030203" pitchFamily="34" charset="0"/>
              </a:rPr>
              <a:t>. Los individuos </a:t>
            </a:r>
            <a:r>
              <a:rPr lang="es" b="0" i="1" dirty="0">
                <a:solidFill>
                  <a:srgbClr val="000000"/>
                </a:solidFill>
                <a:effectLst/>
                <a:highlight>
                  <a:srgbClr val="FFFFFF"/>
                </a:highlight>
                <a:latin typeface="inherit"/>
              </a:rPr>
              <a:t>fluyen </a:t>
            </a:r>
            <a:r>
              <a:rPr lang="es" b="0" i="0" dirty="0">
                <a:solidFill>
                  <a:srgbClr val="000000"/>
                </a:solidFill>
                <a:effectLst/>
                <a:highlight>
                  <a:srgbClr val="FFFFFF"/>
                </a:highlight>
                <a:latin typeface="Lato" panose="020F0502020204030203" pitchFamily="34" charset="0"/>
              </a:rPr>
              <a:t>de un compartimento a otro.</a:t>
            </a:r>
          </a:p>
          <a:p>
            <a:br>
              <a:rPr lang="en-US" dirty="0"/>
            </a:br>
            <a:endParaRPr lang="en-US" dirty="0"/>
          </a:p>
        </p:txBody>
      </p:sp>
      <p:pic>
        <p:nvPicPr>
          <p:cNvPr id="4" name="Picture 2">
            <a:extLst>
              <a:ext uri="{FF2B5EF4-FFF2-40B4-BE49-F238E27FC236}">
                <a16:creationId xmlns:a16="http://schemas.microsoft.com/office/drawing/2014/main" id="{96C7E0FB-6F7F-5344-22B9-F45D4875D1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2927" y="3755785"/>
            <a:ext cx="7386145" cy="29429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34864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6162E-55C9-0EBC-D8C3-278491374E3B}"/>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Modelos deterministas</a:t>
            </a:r>
            <a:endParaRPr lang="en-US" dirty="0"/>
          </a:p>
        </p:txBody>
      </p:sp>
      <p:sp>
        <p:nvSpPr>
          <p:cNvPr id="3" name="Content Placeholder 2">
            <a:extLst>
              <a:ext uri="{FF2B5EF4-FFF2-40B4-BE49-F238E27FC236}">
                <a16:creationId xmlns:a16="http://schemas.microsoft.com/office/drawing/2014/main" id="{4DCD53F0-32CF-4CC0-44B8-A4AE392B322B}"/>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Los estados en un momento dado, junto con los parámetros, </a:t>
            </a:r>
            <a:r>
              <a:rPr lang="es" b="0" i="1" dirty="0">
                <a:solidFill>
                  <a:srgbClr val="000000"/>
                </a:solidFill>
                <a:effectLst/>
                <a:highlight>
                  <a:srgbClr val="FFFFFF"/>
                </a:highlight>
                <a:latin typeface="inherit"/>
              </a:rPr>
              <a:t>determinan de forma única </a:t>
            </a:r>
            <a:r>
              <a:rPr lang="es" b="0" i="0" dirty="0">
                <a:solidFill>
                  <a:srgbClr val="000000"/>
                </a:solidFill>
                <a:effectLst/>
                <a:highlight>
                  <a:srgbClr val="FFFFFF"/>
                </a:highlight>
                <a:latin typeface="Lato" panose="020F0502020204030203" pitchFamily="34" charset="0"/>
              </a:rPr>
              <a:t>los estados en todos los demás momentos (pasados y futuros). Los flujos se expresan mediante </a:t>
            </a:r>
            <a:r>
              <a:rPr lang="es" b="0" i="1" dirty="0">
                <a:solidFill>
                  <a:srgbClr val="000000"/>
                </a:solidFill>
                <a:effectLst/>
                <a:highlight>
                  <a:srgbClr val="FFFFFF"/>
                </a:highlight>
                <a:latin typeface="inherit"/>
              </a:rPr>
              <a:t>ecuaciones diferenciales ordinarias </a:t>
            </a:r>
            <a:r>
              <a:rPr lang="es" b="0" i="0" dirty="0">
                <a:solidFill>
                  <a:srgbClr val="000000"/>
                </a:solidFill>
                <a:effectLst/>
                <a:highlight>
                  <a:srgbClr val="FFFFFF"/>
                </a:highlight>
                <a:latin typeface="Lato" panose="020F0502020204030203" pitchFamily="34" charset="0"/>
              </a:rPr>
              <a:t>(tiempo continuo) o </a:t>
            </a:r>
            <a:r>
              <a:rPr lang="es" b="0" i="1" dirty="0">
                <a:solidFill>
                  <a:srgbClr val="000000"/>
                </a:solidFill>
                <a:effectLst/>
                <a:highlight>
                  <a:srgbClr val="FFFFFF"/>
                </a:highlight>
                <a:latin typeface="inherit"/>
              </a:rPr>
              <a:t>mapas </a:t>
            </a:r>
            <a:r>
              <a:rPr lang="es" b="0" i="0" dirty="0">
                <a:solidFill>
                  <a:srgbClr val="000000"/>
                </a:solidFill>
                <a:effectLst/>
                <a:highlight>
                  <a:srgbClr val="FFFFFF"/>
                </a:highlight>
                <a:latin typeface="Lato" panose="020F0502020204030203" pitchFamily="34" charset="0"/>
              </a:rPr>
              <a:t>(tiempo discreto).</a:t>
            </a:r>
          </a:p>
          <a:p>
            <a:br>
              <a:rPr lang="en-US" dirty="0"/>
            </a:br>
            <a:endParaRPr lang="en-US" dirty="0"/>
          </a:p>
        </p:txBody>
      </p:sp>
    </p:spTree>
    <p:extLst>
      <p:ext uri="{BB962C8B-B14F-4D97-AF65-F5344CB8AC3E}">
        <p14:creationId xmlns:p14="http://schemas.microsoft.com/office/powerpoint/2010/main" val="19073348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5A6BA-A089-460D-B63A-549FA3D96611}"/>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Modelos estocásticos</a:t>
            </a:r>
            <a:endParaRPr lang="en-US" dirty="0"/>
          </a:p>
        </p:txBody>
      </p:sp>
      <p:sp>
        <p:nvSpPr>
          <p:cNvPr id="3" name="Content Placeholder 2">
            <a:extLst>
              <a:ext uri="{FF2B5EF4-FFF2-40B4-BE49-F238E27FC236}">
                <a16:creationId xmlns:a16="http://schemas.microsoft.com/office/drawing/2014/main" id="{AE8A6294-C1DC-6B1F-4221-B0B0C9DB51EA}"/>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Los estados en un momento dado, junto con los parámetros, </a:t>
            </a:r>
            <a:r>
              <a:rPr lang="es" b="0" i="1" dirty="0">
                <a:solidFill>
                  <a:srgbClr val="000000"/>
                </a:solidFill>
                <a:effectLst/>
                <a:highlight>
                  <a:srgbClr val="FFFFFF"/>
                </a:highlight>
                <a:latin typeface="inherit"/>
              </a:rPr>
              <a:t>determinan probabilísticamente </a:t>
            </a:r>
            <a:r>
              <a:rPr lang="es" b="0" i="0" dirty="0">
                <a:solidFill>
                  <a:srgbClr val="000000"/>
                </a:solidFill>
                <a:effectLst/>
                <a:highlight>
                  <a:srgbClr val="FFFFFF"/>
                </a:highlight>
                <a:latin typeface="Lato" panose="020F0502020204030203" pitchFamily="34" charset="0"/>
              </a:rPr>
              <a:t>los estados en todos los demás momentos (pasados y futuros).</a:t>
            </a:r>
          </a:p>
          <a:p>
            <a:pPr fontAlgn="base"/>
            <a:r>
              <a:rPr lang="es" dirty="0">
                <a:effectLst/>
                <a:latin typeface="inherit"/>
              </a:rPr>
              <a:t>Distinguimos entre los conceptos de </a:t>
            </a:r>
            <a:r>
              <a:rPr lang="es" i="1" dirty="0">
                <a:effectLst/>
                <a:latin typeface="inherit"/>
              </a:rPr>
              <a:t>estocasticidad </a:t>
            </a:r>
            <a:r>
              <a:rPr lang="es" dirty="0">
                <a:effectLst/>
                <a:latin typeface="inherit"/>
              </a:rPr>
              <a:t>, </a:t>
            </a:r>
            <a:r>
              <a:rPr lang="es" i="1" dirty="0">
                <a:effectLst/>
                <a:latin typeface="inherit"/>
              </a:rPr>
              <a:t>variabilidad </a:t>
            </a:r>
            <a:r>
              <a:rPr lang="es" dirty="0">
                <a:effectLst/>
                <a:latin typeface="inherit"/>
              </a:rPr>
              <a:t>e </a:t>
            </a:r>
            <a:r>
              <a:rPr lang="es" i="1" dirty="0">
                <a:effectLst/>
                <a:latin typeface="inherit"/>
              </a:rPr>
              <a:t>incertidumbre.</a:t>
            </a:r>
            <a:br>
              <a:rPr lang="en-US" dirty="0"/>
            </a:br>
            <a:endParaRPr lang="en-US" dirty="0"/>
          </a:p>
        </p:txBody>
      </p:sp>
    </p:spTree>
    <p:extLst>
      <p:ext uri="{BB962C8B-B14F-4D97-AF65-F5344CB8AC3E}">
        <p14:creationId xmlns:p14="http://schemas.microsoft.com/office/powerpoint/2010/main" val="556148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9A173-9A2C-E1B2-ED18-0B1AC4238965}"/>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Modelos basados en agentes</a:t>
            </a:r>
            <a:endParaRPr lang="en-US" dirty="0"/>
          </a:p>
        </p:txBody>
      </p:sp>
      <p:sp>
        <p:nvSpPr>
          <p:cNvPr id="3" name="Content Placeholder 2">
            <a:extLst>
              <a:ext uri="{FF2B5EF4-FFF2-40B4-BE49-F238E27FC236}">
                <a16:creationId xmlns:a16="http://schemas.microsoft.com/office/drawing/2014/main" id="{42C02982-3E78-7BCD-34A9-DEF0FEC10B8B}"/>
              </a:ext>
            </a:extLst>
          </p:cNvPr>
          <p:cNvSpPr>
            <a:spLocks noGrp="1"/>
          </p:cNvSpPr>
          <p:nvPr>
            <p:ph idx="1"/>
          </p:nvPr>
        </p:nvSpPr>
        <p:spPr>
          <a:xfrm>
            <a:off x="838200" y="1825625"/>
            <a:ext cx="4181028" cy="4351338"/>
          </a:xfrm>
        </p:spPr>
        <p:txBody>
          <a:bodyPr>
            <a:normAutofit fontScale="85000" lnSpcReduction="10000"/>
          </a:bodyPr>
          <a:lstStyle/>
          <a:p>
            <a:pPr algn="l" fontAlgn="base"/>
            <a:r>
              <a:rPr lang="es" b="0" i="0" dirty="0">
                <a:solidFill>
                  <a:srgbClr val="000000"/>
                </a:solidFill>
                <a:effectLst/>
                <a:highlight>
                  <a:srgbClr val="FFFFFF"/>
                </a:highlight>
                <a:latin typeface="Lato" panose="020F0502020204030203" pitchFamily="34" charset="0"/>
              </a:rPr>
              <a:t>Las simulaciones por computadora utilizan el paradigma de </a:t>
            </a:r>
            <a:r>
              <a:rPr lang="es" b="0" i="1" dirty="0">
                <a:solidFill>
                  <a:srgbClr val="000000"/>
                </a:solidFill>
                <a:effectLst/>
                <a:highlight>
                  <a:srgbClr val="FFFFFF"/>
                </a:highlight>
                <a:latin typeface="inherit"/>
              </a:rPr>
              <a:t>la programación orientada a objetos </a:t>
            </a:r>
            <a:r>
              <a:rPr lang="es" b="0" i="0" dirty="0">
                <a:solidFill>
                  <a:srgbClr val="000000"/>
                </a:solidFill>
                <a:effectLst/>
                <a:highlight>
                  <a:srgbClr val="FFFFFF"/>
                </a:highlight>
                <a:latin typeface="Lato" panose="020F0502020204030203" pitchFamily="34" charset="0"/>
              </a:rPr>
              <a:t>en el que los atributos (por ejemplo, estado de infección, ubicación, etc.) se adjuntan a objetos (individuos) que pertenecen a clases declaradas (por ejemplo, hosts).</a:t>
            </a:r>
          </a:p>
          <a:p>
            <a:br>
              <a:rPr lang="en-US" dirty="0"/>
            </a:br>
            <a:endParaRPr lang="en-US" dirty="0"/>
          </a:p>
        </p:txBody>
      </p:sp>
      <p:pic>
        <p:nvPicPr>
          <p:cNvPr id="5122" name="Picture 2">
            <a:extLst>
              <a:ext uri="{FF2B5EF4-FFF2-40B4-BE49-F238E27FC236}">
                <a16:creationId xmlns:a16="http://schemas.microsoft.com/office/drawing/2014/main" id="{F1BA3A39-B1C0-3F10-28AC-F238C39BD1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59420" y="1417347"/>
            <a:ext cx="6054188" cy="47596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4723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43BA5-8C4D-F624-C442-5FF35FA00670}"/>
              </a:ext>
            </a:extLst>
          </p:cNvPr>
          <p:cNvSpPr>
            <a:spLocks noGrp="1"/>
          </p:cNvSpPr>
          <p:nvPr>
            <p:ph type="title"/>
          </p:nvPr>
        </p:nvSpPr>
        <p:spPr/>
        <p:txBody>
          <a:bodyPr/>
          <a:lstStyle/>
          <a:p>
            <a:r>
              <a:rPr lang="en-US" dirty="0" err="1"/>
              <a:t>Estructura</a:t>
            </a:r>
            <a:r>
              <a:rPr lang="en-US" dirty="0"/>
              <a:t> del </a:t>
            </a:r>
            <a:r>
              <a:rPr lang="en-US" dirty="0" err="1"/>
              <a:t>curso</a:t>
            </a:r>
            <a:endParaRPr lang="en-US" dirty="0"/>
          </a:p>
        </p:txBody>
      </p:sp>
      <p:sp>
        <p:nvSpPr>
          <p:cNvPr id="3" name="Content Placeholder 2">
            <a:extLst>
              <a:ext uri="{FF2B5EF4-FFF2-40B4-BE49-F238E27FC236}">
                <a16:creationId xmlns:a16="http://schemas.microsoft.com/office/drawing/2014/main" id="{996BDE48-5FFE-18EB-9EDA-5B2387920619}"/>
              </a:ext>
            </a:extLst>
          </p:cNvPr>
          <p:cNvSpPr>
            <a:spLocks noGrp="1"/>
          </p:cNvSpPr>
          <p:nvPr>
            <p:ph idx="1"/>
          </p:nvPr>
        </p:nvSpPr>
        <p:spPr/>
        <p:txBody>
          <a:bodyPr/>
          <a:lstStyle/>
          <a:p>
            <a:r>
              <a:rPr lang="en-US" dirty="0"/>
              <a:t>Dia 1: </a:t>
            </a:r>
            <a:r>
              <a:rPr lang="en-US" dirty="0" err="1"/>
              <a:t>Introduccion</a:t>
            </a:r>
            <a:r>
              <a:rPr lang="en-US" dirty="0"/>
              <a:t> a la </a:t>
            </a:r>
            <a:r>
              <a:rPr lang="en-US" dirty="0" err="1"/>
              <a:t>modelacion</a:t>
            </a:r>
            <a:r>
              <a:rPr lang="en-US" dirty="0"/>
              <a:t> y </a:t>
            </a:r>
            <a:r>
              <a:rPr lang="en-US" dirty="0" err="1"/>
              <a:t>los</a:t>
            </a:r>
            <a:r>
              <a:rPr lang="en-US" dirty="0"/>
              <a:t> </a:t>
            </a:r>
            <a:r>
              <a:rPr lang="en-US" dirty="0" err="1"/>
              <a:t>modelos</a:t>
            </a:r>
            <a:r>
              <a:rPr lang="en-US" dirty="0"/>
              <a:t> </a:t>
            </a:r>
            <a:r>
              <a:rPr lang="en-US" dirty="0" err="1"/>
              <a:t>epidemiologicos</a:t>
            </a:r>
            <a:endParaRPr lang="en-US" dirty="0"/>
          </a:p>
          <a:p>
            <a:r>
              <a:rPr lang="en-US" dirty="0"/>
              <a:t>Dia 2: </a:t>
            </a:r>
            <a:r>
              <a:rPr lang="en-US" dirty="0" err="1"/>
              <a:t>Analisis</a:t>
            </a:r>
            <a:r>
              <a:rPr lang="en-US" dirty="0"/>
              <a:t> de </a:t>
            </a:r>
            <a:r>
              <a:rPr lang="en-US" dirty="0" err="1"/>
              <a:t>modelos</a:t>
            </a:r>
            <a:r>
              <a:rPr lang="en-US" dirty="0"/>
              <a:t> </a:t>
            </a:r>
            <a:r>
              <a:rPr lang="en-US" dirty="0" err="1"/>
              <a:t>epidemiologiccos</a:t>
            </a:r>
            <a:r>
              <a:rPr lang="en-US" dirty="0"/>
              <a:t> y </a:t>
            </a:r>
            <a:r>
              <a:rPr lang="en-US" dirty="0" err="1"/>
              <a:t>calculo</a:t>
            </a:r>
            <a:r>
              <a:rPr lang="en-US" dirty="0"/>
              <a:t> de R0 </a:t>
            </a:r>
          </a:p>
          <a:p>
            <a:r>
              <a:rPr lang="en-US" dirty="0"/>
              <a:t>Dia 3: </a:t>
            </a:r>
            <a:r>
              <a:rPr lang="en-US" dirty="0" err="1"/>
              <a:t>Manejo</a:t>
            </a:r>
            <a:r>
              <a:rPr lang="en-US" dirty="0"/>
              <a:t> de </a:t>
            </a:r>
            <a:r>
              <a:rPr lang="en-US" dirty="0" err="1"/>
              <a:t>enfermedades</a:t>
            </a:r>
            <a:r>
              <a:rPr lang="en-US" dirty="0"/>
              <a:t> </a:t>
            </a:r>
            <a:r>
              <a:rPr lang="en-US" dirty="0" err="1"/>
              <a:t>infecciosas</a:t>
            </a:r>
            <a:r>
              <a:rPr lang="en-US" dirty="0"/>
              <a:t> </a:t>
            </a:r>
          </a:p>
          <a:p>
            <a:r>
              <a:rPr lang="en-US" dirty="0"/>
              <a:t>Dia 4: </a:t>
            </a:r>
            <a:r>
              <a:rPr lang="en-US" dirty="0" err="1"/>
              <a:t>Calibracion</a:t>
            </a:r>
            <a:r>
              <a:rPr lang="en-US" dirty="0"/>
              <a:t> de </a:t>
            </a:r>
            <a:r>
              <a:rPr lang="en-US" dirty="0" err="1"/>
              <a:t>modelos</a:t>
            </a:r>
            <a:r>
              <a:rPr lang="en-US" dirty="0"/>
              <a:t>. </a:t>
            </a:r>
          </a:p>
        </p:txBody>
      </p:sp>
    </p:spTree>
    <p:extLst>
      <p:ext uri="{BB962C8B-B14F-4D97-AF65-F5344CB8AC3E}">
        <p14:creationId xmlns:p14="http://schemas.microsoft.com/office/powerpoint/2010/main" val="14908727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B61F-7FB8-91EB-6041-6B637966B612}"/>
              </a:ext>
            </a:extLst>
          </p:cNvPr>
          <p:cNvSpPr>
            <a:spLocks noGrp="1"/>
          </p:cNvSpPr>
          <p:nvPr>
            <p:ph type="title"/>
          </p:nvPr>
        </p:nvSpPr>
        <p:spPr/>
        <p:txBody>
          <a:bodyPr>
            <a:normAutofit/>
          </a:bodyPr>
          <a:lstStyle/>
          <a:p>
            <a:pPr algn="l" fontAlgn="base"/>
            <a:r>
              <a:rPr lang="es" b="1" i="0" dirty="0">
                <a:solidFill>
                  <a:srgbClr val="000000"/>
                </a:solidFill>
                <a:effectLst/>
                <a:highlight>
                  <a:srgbClr val="FFFFFF"/>
                </a:highlight>
                <a:latin typeface="News Cycle"/>
              </a:rPr>
              <a:t>Modelos de red</a:t>
            </a:r>
            <a:endParaRPr lang="en-US" dirty="0"/>
          </a:p>
        </p:txBody>
      </p:sp>
      <p:sp>
        <p:nvSpPr>
          <p:cNvPr id="3" name="Content Placeholder 2">
            <a:extLst>
              <a:ext uri="{FF2B5EF4-FFF2-40B4-BE49-F238E27FC236}">
                <a16:creationId xmlns:a16="http://schemas.microsoft.com/office/drawing/2014/main" id="{B5677EFA-28BD-4F81-1B3B-7C1ACDCB6842}"/>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Los modelos de red buscan reflejar patrones de contacto realistas.</a:t>
            </a:r>
          </a:p>
          <a:p>
            <a:br>
              <a:rPr lang="en-US" dirty="0"/>
            </a:br>
            <a:endParaRPr lang="en-US" dirty="0"/>
          </a:p>
        </p:txBody>
      </p:sp>
      <p:pic>
        <p:nvPicPr>
          <p:cNvPr id="8194" name="Picture 2">
            <a:extLst>
              <a:ext uri="{FF2B5EF4-FFF2-40B4-BE49-F238E27FC236}">
                <a16:creationId xmlns:a16="http://schemas.microsoft.com/office/drawing/2014/main" id="{3EFD68F1-9C94-1895-4B26-6EC87FBA17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2578174"/>
            <a:ext cx="5313363" cy="342848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1FEEE8C-BE6A-16D9-A6BD-0391D6B65DF9}"/>
              </a:ext>
            </a:extLst>
          </p:cNvPr>
          <p:cNvSpPr txBox="1"/>
          <p:nvPr/>
        </p:nvSpPr>
        <p:spPr>
          <a:xfrm>
            <a:off x="7073462" y="2748475"/>
            <a:ext cx="2785241" cy="3428488"/>
          </a:xfrm>
          <a:prstGeom prst="rect">
            <a:avLst/>
          </a:prstGeom>
          <a:noFill/>
        </p:spPr>
        <p:txBody>
          <a:bodyPr wrap="square">
            <a:spAutoFit/>
          </a:bodyPr>
          <a:lstStyle/>
          <a:p>
            <a:pPr algn="l" fontAlgn="base"/>
            <a:r>
              <a:rPr lang="es" b="0" i="0" dirty="0">
                <a:solidFill>
                  <a:srgbClr val="000000"/>
                </a:solidFill>
                <a:effectLst/>
                <a:highlight>
                  <a:srgbClr val="FFFFFF"/>
                </a:highlight>
                <a:latin typeface="Lato" panose="020F0502020204030203" pitchFamily="34" charset="0"/>
              </a:rPr>
              <a:t>a. Red aleatoria regular con 15 nodos.</a:t>
            </a:r>
          </a:p>
          <a:p>
            <a:pPr algn="l" fontAlgn="base"/>
            <a:r>
              <a:rPr lang="es" b="0" i="0" dirty="0">
                <a:solidFill>
                  <a:srgbClr val="000000"/>
                </a:solidFill>
                <a:effectLst/>
                <a:highlight>
                  <a:srgbClr val="FFFFFF"/>
                </a:highlight>
                <a:latin typeface="Lato" panose="020F0502020204030203" pitchFamily="34" charset="0"/>
              </a:rPr>
              <a:t>b. Gráfico aleatorio de Poisson con 15 nodos.</a:t>
            </a:r>
          </a:p>
          <a:p>
            <a:pPr algn="l" fontAlgn="base"/>
            <a:r>
              <a:rPr lang="es" b="0" i="0" dirty="0">
                <a:solidFill>
                  <a:srgbClr val="000000"/>
                </a:solidFill>
                <a:effectLst/>
                <a:highlight>
                  <a:srgbClr val="FFFFFF"/>
                </a:highlight>
                <a:latin typeface="Lato" panose="020F0502020204030203" pitchFamily="34" charset="0"/>
              </a:rPr>
              <a:t>C. Gráfico aleatorio sin escala con 100 nodos</a:t>
            </a:r>
          </a:p>
          <a:p>
            <a:pPr algn="l" fontAlgn="base"/>
            <a:r>
              <a:rPr lang="es" b="0" i="0" dirty="0">
                <a:solidFill>
                  <a:srgbClr val="000000"/>
                </a:solidFill>
                <a:effectLst/>
                <a:highlight>
                  <a:srgbClr val="FFFFFF"/>
                </a:highlight>
                <a:latin typeface="Lato" panose="020F0502020204030203" pitchFamily="34" charset="0"/>
              </a:rPr>
              <a:t>d. Red de contactos del Zachary Karate Club (Zachary 1977)</a:t>
            </a:r>
          </a:p>
          <a:p>
            <a:pPr algn="l" fontAlgn="base"/>
            <a:r>
              <a:rPr lang="es" b="0" i="0" dirty="0">
                <a:solidFill>
                  <a:srgbClr val="000000"/>
                </a:solidFill>
                <a:effectLst/>
                <a:highlight>
                  <a:srgbClr val="FFFFFF"/>
                </a:highlight>
                <a:latin typeface="Lato" panose="020F0502020204030203" pitchFamily="34" charset="0"/>
              </a:rPr>
              <a:t>mi. Red sexual para adolescentes en un pueblo del medio oeste de EE.UU.</a:t>
            </a:r>
          </a:p>
        </p:txBody>
      </p:sp>
    </p:spTree>
    <p:extLst>
      <p:ext uri="{BB962C8B-B14F-4D97-AF65-F5344CB8AC3E}">
        <p14:creationId xmlns:p14="http://schemas.microsoft.com/office/powerpoint/2010/main" val="28717504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405A6-871F-F66A-FD51-C9AF8335A015}"/>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Otros tipos de modelos</a:t>
            </a:r>
            <a:endParaRPr lang="en-US" dirty="0"/>
          </a:p>
        </p:txBody>
      </p:sp>
      <p:sp>
        <p:nvSpPr>
          <p:cNvPr id="3" name="Content Placeholder 2">
            <a:extLst>
              <a:ext uri="{FF2B5EF4-FFF2-40B4-BE49-F238E27FC236}">
                <a16:creationId xmlns:a16="http://schemas.microsoft.com/office/drawing/2014/main" id="{FDB9880C-9A14-DD2F-C9EB-630212C3FDFF}"/>
              </a:ext>
            </a:extLst>
          </p:cNvPr>
          <p:cNvSpPr>
            <a:spLocks noGrp="1"/>
          </p:cNvSpPr>
          <p:nvPr>
            <p:ph idx="1"/>
          </p:nvPr>
        </p:nvSpPr>
        <p:spPr/>
        <p:txBody>
          <a:bodyPr/>
          <a:lstStyle/>
          <a:p>
            <a:r>
              <a:rPr lang="es" dirty="0"/>
              <a:t>Modelos retardados (ecuación de renovación)</a:t>
            </a:r>
          </a:p>
          <a:p>
            <a:r>
              <a:rPr lang="es" dirty="0"/>
              <a:t>Modelos tipo McKendrick-von Foerster (ecuación diferencial parcial)</a:t>
            </a:r>
          </a:p>
          <a:p>
            <a:r>
              <a:rPr lang="es" dirty="0"/>
              <a:t>Modelos de reacción-difusión (ecuación diferencial parcial)</a:t>
            </a:r>
          </a:p>
        </p:txBody>
      </p:sp>
      <p:pic>
        <p:nvPicPr>
          <p:cNvPr id="6146" name="Picture 2">
            <a:extLst>
              <a:ext uri="{FF2B5EF4-FFF2-40B4-BE49-F238E27FC236}">
                <a16:creationId xmlns:a16="http://schemas.microsoft.com/office/drawing/2014/main" id="{66D2CD1E-8F69-C84A-7F57-FEA2150897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23338" y="3801647"/>
            <a:ext cx="6442841" cy="26912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2133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5EF1A-57E0-84CD-F9D0-C4B5E93AC9D6}"/>
              </a:ext>
            </a:extLst>
          </p:cNvPr>
          <p:cNvSpPr>
            <a:spLocks noGrp="1"/>
          </p:cNvSpPr>
          <p:nvPr>
            <p:ph type="title"/>
          </p:nvPr>
        </p:nvSpPr>
        <p:spPr/>
        <p:txBody>
          <a:bodyPr>
            <a:normAutofit/>
          </a:bodyPr>
          <a:lstStyle/>
          <a:p>
            <a:pPr fontAlgn="base"/>
            <a:r>
              <a:rPr lang="es" b="1" dirty="0">
                <a:solidFill>
                  <a:srgbClr val="000000"/>
                </a:solidFill>
                <a:effectLst/>
                <a:latin typeface="News Cycle"/>
              </a:rPr>
              <a:t>¿Qué es un buen modelo?</a:t>
            </a:r>
            <a:endParaRPr lang="en-US" dirty="0"/>
          </a:p>
        </p:txBody>
      </p:sp>
      <p:sp>
        <p:nvSpPr>
          <p:cNvPr id="3" name="Content Placeholder 2">
            <a:extLst>
              <a:ext uri="{FF2B5EF4-FFF2-40B4-BE49-F238E27FC236}">
                <a16:creationId xmlns:a16="http://schemas.microsoft.com/office/drawing/2014/main" id="{5BEA14E8-7793-C251-9899-023113065FE6}"/>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La elección del modelo depende de</a:t>
            </a:r>
          </a:p>
          <a:p>
            <a:pPr lvl="1" fontAlgn="base">
              <a:buFont typeface="+mj-lt"/>
              <a:buAutoNum type="arabicPeriod"/>
            </a:pPr>
            <a:r>
              <a:rPr lang="es" b="0" i="0" dirty="0">
                <a:solidFill>
                  <a:srgbClr val="000000"/>
                </a:solidFill>
                <a:effectLst/>
                <a:highlight>
                  <a:srgbClr val="FFFFFF"/>
                </a:highlight>
                <a:latin typeface="Lato" panose="020F0502020204030203" pitchFamily="34" charset="0"/>
              </a:rPr>
              <a:t>El propósito para el cual se construye el modelo (estimación, inferencia, predicción…)</a:t>
            </a:r>
          </a:p>
          <a:p>
            <a:pPr lvl="1" fontAlgn="base">
              <a:buFont typeface="+mj-lt"/>
              <a:buAutoNum type="arabicPeriod"/>
            </a:pPr>
            <a:r>
              <a:rPr lang="es" b="0" i="0" dirty="0">
                <a:solidFill>
                  <a:srgbClr val="000000"/>
                </a:solidFill>
                <a:effectLst/>
                <a:highlight>
                  <a:srgbClr val="FFFFFF"/>
                </a:highlight>
                <a:latin typeface="Lato" panose="020F0502020204030203" pitchFamily="34" charset="0"/>
              </a:rPr>
              <a:t>La información (o datos) disponibles para informar el modelo.</a:t>
            </a:r>
          </a:p>
          <a:p>
            <a:pPr lvl="1" fontAlgn="base">
              <a:buFont typeface="+mj-lt"/>
              <a:buAutoNum type="arabicPeriod"/>
            </a:pPr>
            <a:br>
              <a:rPr lang="en-US" b="0" i="0" dirty="0">
                <a:solidFill>
                  <a:srgbClr val="000000"/>
                </a:solidFill>
                <a:effectLst/>
                <a:highlight>
                  <a:srgbClr val="FFFFFF"/>
                </a:highlight>
                <a:latin typeface="Lato" panose="020F0502020204030203" pitchFamily="34" charset="0"/>
              </a:rPr>
            </a:br>
            <a:endParaRPr lang="en-US" b="0" i="0" dirty="0">
              <a:solidFill>
                <a:srgbClr val="000000"/>
              </a:solidFill>
              <a:effectLst/>
              <a:highlight>
                <a:srgbClr val="FFFFFF"/>
              </a:highlight>
              <a:latin typeface="Lato" panose="020F0502020204030203" pitchFamily="34" charset="0"/>
            </a:endParaRPr>
          </a:p>
          <a:p>
            <a:pPr algn="l" fontAlgn="base"/>
            <a:r>
              <a:rPr lang="es" b="1" i="0" dirty="0">
                <a:solidFill>
                  <a:srgbClr val="25679E"/>
                </a:solidFill>
                <a:effectLst/>
                <a:highlight>
                  <a:srgbClr val="FFFFFF"/>
                </a:highlight>
                <a:latin typeface="inherit"/>
              </a:rPr>
              <a:t>No hay validación sin objetivo.</a:t>
            </a:r>
            <a:endParaRPr lang="en-US" b="0" i="0" dirty="0">
              <a:solidFill>
                <a:srgbClr val="000000"/>
              </a:solidFill>
              <a:effectLst/>
              <a:highlight>
                <a:srgbClr val="FFFFFF"/>
              </a:highlight>
              <a:latin typeface="Lato" panose="020F0502020204030203" pitchFamily="34" charset="0"/>
            </a:endParaRPr>
          </a:p>
          <a:p>
            <a:endParaRPr lang="en-US" dirty="0"/>
          </a:p>
        </p:txBody>
      </p:sp>
    </p:spTree>
    <p:extLst>
      <p:ext uri="{BB962C8B-B14F-4D97-AF65-F5344CB8AC3E}">
        <p14:creationId xmlns:p14="http://schemas.microsoft.com/office/powerpoint/2010/main" val="31908940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7E754-89DD-BEBB-CAA3-518ED3A5D990}"/>
              </a:ext>
            </a:extLst>
          </p:cNvPr>
          <p:cNvSpPr>
            <a:spLocks noGrp="1"/>
          </p:cNvSpPr>
          <p:nvPr>
            <p:ph type="title"/>
          </p:nvPr>
        </p:nvSpPr>
        <p:spPr/>
        <p:txBody>
          <a:bodyPr>
            <a:normAutofit/>
          </a:bodyPr>
          <a:lstStyle/>
          <a:p>
            <a:pPr algn="l" fontAlgn="base"/>
            <a:r>
              <a:rPr lang="es" b="1" i="0" dirty="0">
                <a:solidFill>
                  <a:srgbClr val="000000"/>
                </a:solidFill>
                <a:effectLst/>
                <a:highlight>
                  <a:srgbClr val="FFFFFF"/>
                </a:highlight>
                <a:latin typeface="News Cycle"/>
              </a:rPr>
              <a:t>Las estrategias de construcción de modelos en biología de poblaciones.</a:t>
            </a:r>
            <a:endParaRPr lang="en-US" dirty="0"/>
          </a:p>
        </p:txBody>
      </p:sp>
      <p:pic>
        <p:nvPicPr>
          <p:cNvPr id="7170" name="Picture 2">
            <a:extLst>
              <a:ext uri="{FF2B5EF4-FFF2-40B4-BE49-F238E27FC236}">
                <a16:creationId xmlns:a16="http://schemas.microsoft.com/office/drawing/2014/main" id="{459E94C1-9D79-72F5-DA81-D693968F073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54186" y="1825625"/>
            <a:ext cx="768362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19665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C2F00-2F65-8710-88D8-F05AE4991D50}"/>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Las estrategias de construcción de modelos en biología de poblaciones.</a:t>
            </a:r>
            <a:endParaRPr lang="en-US" dirty="0"/>
          </a:p>
        </p:txBody>
      </p:sp>
      <p:sp>
        <p:nvSpPr>
          <p:cNvPr id="3" name="Content Placeholder 2">
            <a:extLst>
              <a:ext uri="{FF2B5EF4-FFF2-40B4-BE49-F238E27FC236}">
                <a16:creationId xmlns:a16="http://schemas.microsoft.com/office/drawing/2014/main" id="{5129CF37-20EB-F1A1-82FB-8A6D75001544}"/>
              </a:ext>
            </a:extLst>
          </p:cNvPr>
          <p:cNvSpPr>
            <a:spLocks noGrp="1"/>
          </p:cNvSpPr>
          <p:nvPr>
            <p:ph idx="1"/>
          </p:nvPr>
        </p:nvSpPr>
        <p:spPr/>
        <p:txBody>
          <a:bodyPr>
            <a:normAutofit fontScale="85000" lnSpcReduction="10000"/>
          </a:bodyPr>
          <a:lstStyle/>
          <a:p>
            <a:pPr algn="l" fontAlgn="base"/>
            <a:r>
              <a:rPr lang="es" b="0" i="0" dirty="0">
                <a:solidFill>
                  <a:srgbClr val="000000"/>
                </a:solidFill>
                <a:effectLst/>
                <a:highlight>
                  <a:srgbClr val="FFFFFF"/>
                </a:highlight>
                <a:latin typeface="Lato" panose="020F0502020204030203" pitchFamily="34" charset="0"/>
              </a:rPr>
              <a:t>“La multiplicidad de modelos viene impuesta por las exigencias contradictorias de una naturaleza compleja y heterogénea y de una mente que sólo puede hacer frente a unas pocas variables a la vez; por los contradictorios deseos de generalidad, realismo y precisión; por la necesidad de comprender y también de controlar; incluso por los estándares estéticos opuestos que enfatizan la cruda simplicidad y el poder de un teorema general frente a la riqueza y diversidad de la naturaleza viva. Estos conflictos son irreconciliables. Por lo tanto, los enfoques alternativos, incluso de las escuelas en competencia, son parte de una estrategia mixta más amplia. Pero el conflicto es sobre el método, no sobre la naturaleza, ya que los modelos </a:t>
            </a:r>
            <a:r>
              <a:rPr lang="es" b="0" i="0" dirty="0" err="1">
                <a:solidFill>
                  <a:srgbClr val="000000"/>
                </a:solidFill>
                <a:effectLst/>
                <a:highlight>
                  <a:srgbClr val="FFFFFF"/>
                </a:highlight>
                <a:latin typeface="Lato" panose="020F0502020204030203" pitchFamily="34" charset="0"/>
              </a:rPr>
              <a:t>individuales </a:t>
            </a:r>
            <a:r>
              <a:rPr lang="es" b="0" i="0" dirty="0">
                <a:solidFill>
                  <a:srgbClr val="000000"/>
                </a:solidFill>
                <a:effectLst/>
                <a:highlight>
                  <a:srgbClr val="FFFFFF"/>
                </a:highlight>
                <a:latin typeface="Lato" panose="020F0502020204030203" pitchFamily="34" charset="0"/>
              </a:rPr>
              <a:t>, si bien son esenciales para comprender la realidad, no deben confundirse con esa realidad misma”.</a:t>
            </a:r>
          </a:p>
          <a:p>
            <a:br>
              <a:rPr lang="en-US" dirty="0"/>
            </a:br>
            <a:endParaRPr lang="en-US" dirty="0"/>
          </a:p>
        </p:txBody>
      </p:sp>
    </p:spTree>
    <p:extLst>
      <p:ext uri="{BB962C8B-B14F-4D97-AF65-F5344CB8AC3E}">
        <p14:creationId xmlns:p14="http://schemas.microsoft.com/office/powerpoint/2010/main" val="8263151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E7865-1965-2F06-884F-5A347937B28C}"/>
              </a:ext>
            </a:extLst>
          </p:cNvPr>
          <p:cNvSpPr>
            <a:spLocks noGrp="1"/>
          </p:cNvSpPr>
          <p:nvPr>
            <p:ph type="title"/>
          </p:nvPr>
        </p:nvSpPr>
        <p:spPr/>
        <p:txBody>
          <a:bodyPr>
            <a:normAutofit/>
          </a:bodyPr>
          <a:lstStyle/>
          <a:p>
            <a:pPr fontAlgn="base"/>
            <a:r>
              <a:rPr lang="es" b="1" dirty="0">
                <a:solidFill>
                  <a:srgbClr val="000000"/>
                </a:solidFill>
                <a:effectLst/>
                <a:latin typeface="News Cycle"/>
              </a:rPr>
              <a:t>Compensaciones numéricas</a:t>
            </a:r>
            <a:endParaRPr lang="en-US" dirty="0"/>
          </a:p>
        </p:txBody>
      </p:sp>
      <p:sp>
        <p:nvSpPr>
          <p:cNvPr id="3" name="Content Placeholder 2">
            <a:extLst>
              <a:ext uri="{FF2B5EF4-FFF2-40B4-BE49-F238E27FC236}">
                <a16:creationId xmlns:a16="http://schemas.microsoft.com/office/drawing/2014/main" id="{87B2BC31-6517-B4F3-82AF-FB43F1F321F7}"/>
              </a:ext>
            </a:extLst>
          </p:cNvPr>
          <p:cNvSpPr>
            <a:spLocks noGrp="1"/>
          </p:cNvSpPr>
          <p:nvPr>
            <p:ph idx="1"/>
          </p:nvPr>
        </p:nvSpPr>
        <p:spPr/>
        <p:txBody>
          <a:bodyPr/>
          <a:lstStyle/>
          <a:p>
            <a:pPr algn="l" fontAlgn="base">
              <a:buFont typeface="Arial" panose="020B0604020202020204" pitchFamily="34" charset="0"/>
              <a:buChar char="•"/>
            </a:pPr>
            <a:r>
              <a:rPr lang="es" b="0" i="0" dirty="0">
                <a:solidFill>
                  <a:srgbClr val="000000"/>
                </a:solidFill>
                <a:effectLst/>
                <a:highlight>
                  <a:srgbClr val="FFFFFF"/>
                </a:highlight>
                <a:latin typeface="Lato" panose="020F0502020204030203" pitchFamily="34" charset="0"/>
              </a:rPr>
              <a:t>Exactitud de la precisión</a:t>
            </a:r>
          </a:p>
          <a:p>
            <a:pPr algn="l" fontAlgn="base"/>
            <a:r>
              <a:rPr lang="es" b="0" i="0" dirty="0">
                <a:solidFill>
                  <a:srgbClr val="000000"/>
                </a:solidFill>
                <a:effectLst/>
                <a:highlight>
                  <a:srgbClr val="FFFFFF"/>
                </a:highlight>
                <a:latin typeface="Lato" panose="020F0502020204030203" pitchFamily="34" charset="0"/>
              </a:rPr>
              <a:t>Complejidad del modelo (número de variables de estado, no linealidad)</a:t>
            </a:r>
          </a:p>
          <a:p>
            <a:pPr algn="l" fontAlgn="base"/>
            <a:r>
              <a:rPr lang="es" b="0" i="0" dirty="0">
                <a:solidFill>
                  <a:srgbClr val="000000"/>
                </a:solidFill>
                <a:effectLst/>
                <a:highlight>
                  <a:srgbClr val="FFFFFF"/>
                </a:highlight>
                <a:latin typeface="Lato" panose="020F0502020204030203" pitchFamily="34" charset="0"/>
              </a:rPr>
              <a:t>Capacidad para dar cuenta de las observaciones.</a:t>
            </a:r>
          </a:p>
          <a:p>
            <a:endParaRPr lang="en-US" dirty="0"/>
          </a:p>
        </p:txBody>
      </p:sp>
    </p:spTree>
    <p:extLst>
      <p:ext uri="{BB962C8B-B14F-4D97-AF65-F5344CB8AC3E}">
        <p14:creationId xmlns:p14="http://schemas.microsoft.com/office/powerpoint/2010/main" val="27618514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A6A5A-7896-6EA1-D131-623C998EC13B}"/>
              </a:ext>
            </a:extLst>
          </p:cNvPr>
          <p:cNvSpPr>
            <a:spLocks noGrp="1"/>
          </p:cNvSpPr>
          <p:nvPr>
            <p:ph type="title"/>
          </p:nvPr>
        </p:nvSpPr>
        <p:spPr/>
        <p:txBody>
          <a:bodyPr>
            <a:normAutofit/>
          </a:bodyPr>
          <a:lstStyle/>
          <a:p>
            <a:pPr fontAlgn="base"/>
            <a:r>
              <a:rPr lang="es" b="1" dirty="0">
                <a:solidFill>
                  <a:srgbClr val="000000"/>
                </a:solidFill>
                <a:effectLst/>
                <a:latin typeface="News Cycle"/>
              </a:rPr>
              <a:t>Compensaciones prácticas</a:t>
            </a:r>
            <a:endParaRPr lang="en-US" dirty="0"/>
          </a:p>
        </p:txBody>
      </p:sp>
      <p:sp>
        <p:nvSpPr>
          <p:cNvPr id="3" name="Content Placeholder 2">
            <a:extLst>
              <a:ext uri="{FF2B5EF4-FFF2-40B4-BE49-F238E27FC236}">
                <a16:creationId xmlns:a16="http://schemas.microsoft.com/office/drawing/2014/main" id="{CC8F9126-2D5B-34E4-5A55-6279D7DA0CC4}"/>
              </a:ext>
            </a:extLst>
          </p:cNvPr>
          <p:cNvSpPr>
            <a:spLocks noGrp="1"/>
          </p:cNvSpPr>
          <p:nvPr>
            <p:ph idx="1"/>
          </p:nvPr>
        </p:nvSpPr>
        <p:spPr/>
        <p:txBody>
          <a:bodyPr/>
          <a:lstStyle/>
          <a:p>
            <a:pPr algn="l" fontAlgn="base">
              <a:buFont typeface="Arial" panose="020B0604020202020204" pitchFamily="34" charset="0"/>
              <a:buChar char="•"/>
            </a:pPr>
            <a:r>
              <a:rPr lang="es" b="0" i="0" dirty="0">
                <a:solidFill>
                  <a:srgbClr val="000000"/>
                </a:solidFill>
                <a:effectLst/>
                <a:highlight>
                  <a:srgbClr val="FFFFFF"/>
                </a:highlight>
                <a:latin typeface="Lato" panose="020F0502020204030203" pitchFamily="34" charset="0"/>
              </a:rPr>
              <a:t>Inteligibilidad</a:t>
            </a:r>
          </a:p>
          <a:p>
            <a:pPr algn="l" fontAlgn="base"/>
            <a:r>
              <a:rPr lang="es" b="0" i="0" dirty="0">
                <a:solidFill>
                  <a:srgbClr val="000000"/>
                </a:solidFill>
                <a:effectLst/>
                <a:highlight>
                  <a:srgbClr val="FFFFFF"/>
                </a:highlight>
                <a:latin typeface="Lato" panose="020F0502020204030203" pitchFamily="34" charset="0"/>
              </a:rPr>
              <a:t>Inteligible para los consumidores humanos/tomadores de decisiones</a:t>
            </a:r>
          </a:p>
          <a:p>
            <a:pPr algn="l" fontAlgn="base">
              <a:buFont typeface="Arial" panose="020B0604020202020204" pitchFamily="34" charset="0"/>
              <a:buChar char="•"/>
            </a:pPr>
            <a:r>
              <a:rPr lang="es" b="0" i="0" dirty="0">
                <a:solidFill>
                  <a:srgbClr val="000000"/>
                </a:solidFill>
                <a:effectLst/>
                <a:highlight>
                  <a:srgbClr val="FFFFFF"/>
                </a:highlight>
                <a:latin typeface="Lato" panose="020F0502020204030203" pitchFamily="34" charset="0"/>
              </a:rPr>
              <a:t>Flexibilidad</a:t>
            </a:r>
          </a:p>
          <a:p>
            <a:pPr algn="l" fontAlgn="base"/>
            <a:r>
              <a:rPr lang="es" b="0" i="0" dirty="0">
                <a:solidFill>
                  <a:srgbClr val="000000"/>
                </a:solidFill>
                <a:effectLst/>
                <a:highlight>
                  <a:srgbClr val="FFFFFF"/>
                </a:highlight>
                <a:latin typeface="Lato" panose="020F0502020204030203" pitchFamily="34" charset="0"/>
              </a:rPr>
              <a:t>Adaptabilidad a nuevos escenarios</a:t>
            </a:r>
          </a:p>
          <a:p>
            <a:endParaRPr lang="en-US" dirty="0"/>
          </a:p>
        </p:txBody>
      </p:sp>
    </p:spTree>
    <p:extLst>
      <p:ext uri="{BB962C8B-B14F-4D97-AF65-F5344CB8AC3E}">
        <p14:creationId xmlns:p14="http://schemas.microsoft.com/office/powerpoint/2010/main" val="40229586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FDB5D-94B7-708C-BF22-3AABE1D49FEA}"/>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Un enfoque pluralista para el modelado</a:t>
            </a:r>
            <a:endParaRPr lang="en-US" dirty="0"/>
          </a:p>
        </p:txBody>
      </p:sp>
      <p:pic>
        <p:nvPicPr>
          <p:cNvPr id="9218" name="Picture 2">
            <a:extLst>
              <a:ext uri="{FF2B5EF4-FFF2-40B4-BE49-F238E27FC236}">
                <a16:creationId xmlns:a16="http://schemas.microsoft.com/office/drawing/2014/main" id="{3AF57C8A-5ADB-0EC0-CDAF-494A7ABD0CE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80440" y="1690688"/>
            <a:ext cx="7915211" cy="366958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B5B8EA8-41BA-FFBC-58F1-51144C60D4F5}"/>
              </a:ext>
            </a:extLst>
          </p:cNvPr>
          <p:cNvSpPr txBox="1"/>
          <p:nvPr/>
        </p:nvSpPr>
        <p:spPr>
          <a:xfrm>
            <a:off x="1240221" y="5646370"/>
            <a:ext cx="6096000" cy="1477328"/>
          </a:xfrm>
          <a:prstGeom prst="rect">
            <a:avLst/>
          </a:prstGeom>
          <a:noFill/>
        </p:spPr>
        <p:txBody>
          <a:bodyPr wrap="square">
            <a:spAutoFit/>
          </a:bodyPr>
          <a:lstStyle/>
          <a:p>
            <a:pPr fontAlgn="base"/>
            <a:r>
              <a:rPr lang="es" dirty="0">
                <a:effectLst/>
                <a:latin typeface="inherit"/>
              </a:rPr>
              <a:t>Brett T, et al. (2020) Detectando una desaceleración crítica en sistemas epidemiológicos de alta dimensión. </a:t>
            </a:r>
            <a:r>
              <a:rPr lang="es" i="1" dirty="0" err="1">
                <a:effectLst/>
                <a:latin typeface="inherit"/>
              </a:rPr>
              <a:t>PLoS</a:t>
            </a:r>
            <a:r>
              <a:rPr lang="es" i="1" dirty="0">
                <a:effectLst/>
                <a:latin typeface="inherit"/>
              </a:rPr>
              <a:t> </a:t>
            </a:r>
            <a:r>
              <a:rPr lang="es" i="1" dirty="0" err="1">
                <a:effectLst/>
                <a:latin typeface="inherit"/>
              </a:rPr>
              <a:t>Comput </a:t>
            </a:r>
            <a:r>
              <a:rPr lang="es" i="1" dirty="0">
                <a:effectLst/>
                <a:latin typeface="inherit"/>
              </a:rPr>
              <a:t>Biol </a:t>
            </a:r>
            <a:r>
              <a:rPr lang="es" dirty="0">
                <a:effectLst/>
                <a:latin typeface="inherit"/>
              </a:rPr>
              <a:t>16(3): e1007679.</a:t>
            </a:r>
          </a:p>
          <a:p>
            <a:br>
              <a:rPr lang="en-US" dirty="0"/>
            </a:br>
            <a:endParaRPr lang="en-US" dirty="0"/>
          </a:p>
        </p:txBody>
      </p:sp>
    </p:spTree>
    <p:extLst>
      <p:ext uri="{BB962C8B-B14F-4D97-AF65-F5344CB8AC3E}">
        <p14:creationId xmlns:p14="http://schemas.microsoft.com/office/powerpoint/2010/main" val="16550595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1031E-78DB-0370-8FB8-77BA27B1177A}"/>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Un enfoque pluralista para el modelado</a:t>
            </a:r>
            <a:endParaRPr lang="en-US" dirty="0"/>
          </a:p>
        </p:txBody>
      </p:sp>
      <p:sp>
        <p:nvSpPr>
          <p:cNvPr id="3" name="Content Placeholder 2">
            <a:extLst>
              <a:ext uri="{FF2B5EF4-FFF2-40B4-BE49-F238E27FC236}">
                <a16:creationId xmlns:a16="http://schemas.microsoft.com/office/drawing/2014/main" id="{F45CCAB7-5598-F57B-1FB5-B4C4FD6C3C43}"/>
              </a:ext>
            </a:extLst>
          </p:cNvPr>
          <p:cNvSpPr>
            <a:spLocks noGrp="1"/>
          </p:cNvSpPr>
          <p:nvPr>
            <p:ph idx="1"/>
          </p:nvPr>
        </p:nvSpPr>
        <p:spPr>
          <a:xfrm>
            <a:off x="838200" y="1825625"/>
            <a:ext cx="5131676" cy="4351338"/>
          </a:xfrm>
        </p:spPr>
        <p:txBody>
          <a:bodyPr>
            <a:normAutofit fontScale="92500"/>
          </a:bodyPr>
          <a:lstStyle/>
          <a:p>
            <a:pPr algn="l" fontAlgn="base"/>
            <a:r>
              <a:rPr lang="es" b="0" i="0" dirty="0">
                <a:solidFill>
                  <a:srgbClr val="000000"/>
                </a:solidFill>
                <a:effectLst/>
                <a:highlight>
                  <a:srgbClr val="FFFFFF"/>
                </a:highlight>
                <a:latin typeface="Lato" panose="020F0502020204030203" pitchFamily="34" charset="0"/>
              </a:rPr>
              <a:t>Objetivo del estudio: Comprender el fenómeno de </a:t>
            </a:r>
            <a:r>
              <a:rPr lang="es" b="0" i="1" dirty="0">
                <a:solidFill>
                  <a:srgbClr val="000000"/>
                </a:solidFill>
                <a:effectLst/>
                <a:highlight>
                  <a:srgbClr val="FFFFFF"/>
                </a:highlight>
                <a:latin typeface="inherit"/>
              </a:rPr>
              <a:t>la desaceleración crítica </a:t>
            </a:r>
            <a:r>
              <a:rPr lang="es" b="0" i="0" dirty="0">
                <a:solidFill>
                  <a:srgbClr val="000000"/>
                </a:solidFill>
                <a:effectLst/>
                <a:highlight>
                  <a:srgbClr val="FFFFFF"/>
                </a:highlight>
                <a:latin typeface="Lato" panose="020F0502020204030203" pitchFamily="34" charset="0"/>
              </a:rPr>
              <a:t>en sistemas de diferente dimensión.</a:t>
            </a:r>
          </a:p>
          <a:p>
            <a:pPr algn="l" fontAlgn="base"/>
            <a:br>
              <a:rPr lang="en-US" b="0" i="0" dirty="0">
                <a:solidFill>
                  <a:srgbClr val="000000"/>
                </a:solidFill>
                <a:effectLst/>
                <a:highlight>
                  <a:srgbClr val="FFFFFF"/>
                </a:highlight>
                <a:latin typeface="Lato" panose="020F0502020204030203" pitchFamily="34" charset="0"/>
              </a:rPr>
            </a:br>
            <a:endParaRPr lang="en-US" b="0" i="0" dirty="0">
              <a:solidFill>
                <a:srgbClr val="000000"/>
              </a:solidFill>
              <a:effectLst/>
              <a:highlight>
                <a:srgbClr val="FFFFFF"/>
              </a:highlight>
              <a:latin typeface="Lato" panose="020F0502020204030203" pitchFamily="34" charset="0"/>
            </a:endParaRPr>
          </a:p>
          <a:p>
            <a:pPr algn="l" fontAlgn="base"/>
            <a:r>
              <a:rPr lang="es" b="0" i="0" dirty="0">
                <a:solidFill>
                  <a:srgbClr val="000000"/>
                </a:solidFill>
                <a:effectLst/>
                <a:highlight>
                  <a:srgbClr val="FFFFFF"/>
                </a:highlight>
                <a:latin typeface="Lato" panose="020F0502020204030203" pitchFamily="34" charset="0"/>
              </a:rPr>
              <a:t>Brett T, et al. (2020) Detectando una desaceleración crítica en sistemas epidemiológicos de alta dimensión. </a:t>
            </a:r>
            <a:r>
              <a:rPr lang="es" b="0" i="1" dirty="0" err="1">
                <a:solidFill>
                  <a:srgbClr val="000000"/>
                </a:solidFill>
                <a:effectLst/>
                <a:highlight>
                  <a:srgbClr val="FFFFFF"/>
                </a:highlight>
                <a:latin typeface="inherit"/>
              </a:rPr>
              <a:t>PLoS</a:t>
            </a:r>
            <a:r>
              <a:rPr lang="es" b="0" i="1" dirty="0">
                <a:solidFill>
                  <a:srgbClr val="000000"/>
                </a:solidFill>
                <a:effectLst/>
                <a:highlight>
                  <a:srgbClr val="FFFFFF"/>
                </a:highlight>
                <a:latin typeface="inherit"/>
              </a:rPr>
              <a:t> </a:t>
            </a:r>
            <a:r>
              <a:rPr lang="es" b="0" i="1" dirty="0" err="1">
                <a:solidFill>
                  <a:srgbClr val="000000"/>
                </a:solidFill>
                <a:effectLst/>
                <a:highlight>
                  <a:srgbClr val="FFFFFF"/>
                </a:highlight>
                <a:latin typeface="inherit"/>
              </a:rPr>
              <a:t>Comput </a:t>
            </a:r>
            <a:r>
              <a:rPr lang="es" b="0" i="1" dirty="0">
                <a:solidFill>
                  <a:srgbClr val="000000"/>
                </a:solidFill>
                <a:effectLst/>
                <a:highlight>
                  <a:srgbClr val="FFFFFF"/>
                </a:highlight>
                <a:latin typeface="inherit"/>
              </a:rPr>
              <a:t>Biol </a:t>
            </a:r>
            <a:r>
              <a:rPr lang="es" b="0" i="0" dirty="0">
                <a:solidFill>
                  <a:srgbClr val="000000"/>
                </a:solidFill>
                <a:effectLst/>
                <a:highlight>
                  <a:srgbClr val="FFFFFF"/>
                </a:highlight>
                <a:latin typeface="Lato" panose="020F0502020204030203" pitchFamily="34" charset="0"/>
              </a:rPr>
              <a:t>16(3): e1007679.</a:t>
            </a:r>
          </a:p>
          <a:p>
            <a:endParaRPr lang="en-US" dirty="0"/>
          </a:p>
        </p:txBody>
      </p:sp>
      <p:pic>
        <p:nvPicPr>
          <p:cNvPr id="10242" name="Picture 2">
            <a:extLst>
              <a:ext uri="{FF2B5EF4-FFF2-40B4-BE49-F238E27FC236}">
                <a16:creationId xmlns:a16="http://schemas.microsoft.com/office/drawing/2014/main" id="{E439E444-75A5-C2B0-2FBA-390EE1DC0A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1310" y="1663430"/>
            <a:ext cx="4697960" cy="51945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34586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DA5F8-5FD3-A279-F0E5-F06B77FEF488}"/>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Un enfoque pluralista para el modelado</a:t>
            </a:r>
            <a:endParaRPr lang="en-US" dirty="0"/>
          </a:p>
        </p:txBody>
      </p:sp>
      <p:sp>
        <p:nvSpPr>
          <p:cNvPr id="3" name="Content Placeholder 2">
            <a:extLst>
              <a:ext uri="{FF2B5EF4-FFF2-40B4-BE49-F238E27FC236}">
                <a16:creationId xmlns:a16="http://schemas.microsoft.com/office/drawing/2014/main" id="{CDF502A3-4246-4463-A55B-32938911D227}"/>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4A6A4242-27A2-930B-D4A4-83364F7611BB}"/>
              </a:ext>
            </a:extLst>
          </p:cNvPr>
          <p:cNvPicPr>
            <a:picLocks noChangeAspect="1"/>
          </p:cNvPicPr>
          <p:nvPr/>
        </p:nvPicPr>
        <p:blipFill>
          <a:blip r:embed="rId2"/>
          <a:stretch>
            <a:fillRect/>
          </a:stretch>
        </p:blipFill>
        <p:spPr>
          <a:xfrm>
            <a:off x="2209800" y="1602118"/>
            <a:ext cx="7772400" cy="5083170"/>
          </a:xfrm>
          <a:prstGeom prst="rect">
            <a:avLst/>
          </a:prstGeom>
        </p:spPr>
      </p:pic>
    </p:spTree>
    <p:extLst>
      <p:ext uri="{BB962C8B-B14F-4D97-AF65-F5344CB8AC3E}">
        <p14:creationId xmlns:p14="http://schemas.microsoft.com/office/powerpoint/2010/main" val="336815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B4717-F5C4-35E6-19D3-2D2BCA94499A}"/>
              </a:ext>
            </a:extLst>
          </p:cNvPr>
          <p:cNvSpPr>
            <a:spLocks noGrp="1"/>
          </p:cNvSpPr>
          <p:nvPr>
            <p:ph type="title"/>
          </p:nvPr>
        </p:nvSpPr>
        <p:spPr/>
        <p:txBody>
          <a:bodyPr>
            <a:normAutofit/>
          </a:bodyPr>
          <a:lstStyle/>
          <a:p>
            <a:pPr fontAlgn="base"/>
            <a:r>
              <a:rPr lang="es" b="1" dirty="0">
                <a:solidFill>
                  <a:srgbClr val="000000"/>
                </a:solidFill>
                <a:effectLst/>
                <a:latin typeface="News Cycle"/>
              </a:rPr>
              <a:t>¿Qué pueden hacer los modelos?</a:t>
            </a:r>
            <a:endParaRPr lang="en-US" dirty="0"/>
          </a:p>
        </p:txBody>
      </p:sp>
      <p:sp>
        <p:nvSpPr>
          <p:cNvPr id="3" name="Content Placeholder 2">
            <a:extLst>
              <a:ext uri="{FF2B5EF4-FFF2-40B4-BE49-F238E27FC236}">
                <a16:creationId xmlns:a16="http://schemas.microsoft.com/office/drawing/2014/main" id="{199C1DC8-239D-6CC8-A42E-C17D75054439}"/>
              </a:ext>
            </a:extLst>
          </p:cNvPr>
          <p:cNvSpPr>
            <a:spLocks noGrp="1"/>
          </p:cNvSpPr>
          <p:nvPr>
            <p:ph idx="1"/>
          </p:nvPr>
        </p:nvSpPr>
        <p:spPr/>
        <p:txBody>
          <a:bodyPr/>
          <a:lstStyle/>
          <a:p>
            <a:r>
              <a:rPr lang="es" dirty="0" err="1"/>
              <a:t>Discusión</a:t>
            </a:r>
            <a:r>
              <a:rPr lang="es" dirty="0"/>
              <a:t> </a:t>
            </a:r>
          </a:p>
        </p:txBody>
      </p:sp>
    </p:spTree>
    <p:extLst>
      <p:ext uri="{BB962C8B-B14F-4D97-AF65-F5344CB8AC3E}">
        <p14:creationId xmlns:p14="http://schemas.microsoft.com/office/powerpoint/2010/main" val="22115230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DA47E-FE3C-B6E6-E9A4-9ADF4ECB29EF}"/>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Sesgo y varianza</a:t>
            </a:r>
            <a:endParaRPr lang="en-US" dirty="0"/>
          </a:p>
        </p:txBody>
      </p:sp>
      <p:sp>
        <p:nvSpPr>
          <p:cNvPr id="3" name="Content Placeholder 2">
            <a:extLst>
              <a:ext uri="{FF2B5EF4-FFF2-40B4-BE49-F238E27FC236}">
                <a16:creationId xmlns:a16="http://schemas.microsoft.com/office/drawing/2014/main" id="{CA908DC9-266A-AB79-853A-744FB5E9236C}"/>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B0DA8284-C5B7-11DB-2F2B-AD6191A683A1}"/>
              </a:ext>
            </a:extLst>
          </p:cNvPr>
          <p:cNvPicPr>
            <a:picLocks noChangeAspect="1"/>
          </p:cNvPicPr>
          <p:nvPr/>
        </p:nvPicPr>
        <p:blipFill>
          <a:blip r:embed="rId2"/>
          <a:stretch>
            <a:fillRect/>
          </a:stretch>
        </p:blipFill>
        <p:spPr>
          <a:xfrm>
            <a:off x="5002915" y="681037"/>
            <a:ext cx="5701530" cy="5625170"/>
          </a:xfrm>
          <a:prstGeom prst="rect">
            <a:avLst/>
          </a:prstGeom>
        </p:spPr>
      </p:pic>
    </p:spTree>
    <p:extLst>
      <p:ext uri="{BB962C8B-B14F-4D97-AF65-F5344CB8AC3E}">
        <p14:creationId xmlns:p14="http://schemas.microsoft.com/office/powerpoint/2010/main" val="41566658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6A354-F27A-539E-4E09-26241C4802CC}"/>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La compensación sesgo-varianza</a:t>
            </a:r>
            <a:endParaRPr lang="en-US" dirty="0"/>
          </a:p>
        </p:txBody>
      </p:sp>
      <p:pic>
        <p:nvPicPr>
          <p:cNvPr id="13314" name="Picture 2">
            <a:extLst>
              <a:ext uri="{FF2B5EF4-FFF2-40B4-BE49-F238E27FC236}">
                <a16:creationId xmlns:a16="http://schemas.microsoft.com/office/drawing/2014/main" id="{136A9E3D-23AE-ED36-404C-E3474C7E6A2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24852" y="1445966"/>
            <a:ext cx="8733852" cy="4912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32086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46BFC-46E9-3C4B-2214-1A6196A5E016}"/>
              </a:ext>
            </a:extLst>
          </p:cNvPr>
          <p:cNvSpPr>
            <a:spLocks noGrp="1"/>
          </p:cNvSpPr>
          <p:nvPr>
            <p:ph type="title"/>
          </p:nvPr>
        </p:nvSpPr>
        <p:spPr/>
        <p:txBody>
          <a:bodyPr>
            <a:normAutofit/>
          </a:bodyPr>
          <a:lstStyle/>
          <a:p>
            <a:pPr fontAlgn="base"/>
            <a:r>
              <a:rPr lang="es" b="1" dirty="0">
                <a:solidFill>
                  <a:srgbClr val="000000"/>
                </a:solidFill>
                <a:effectLst/>
                <a:latin typeface="News Cycle"/>
              </a:rPr>
              <a:t>"¿Cómo" se hace un modelo?</a:t>
            </a:r>
            <a:endParaRPr lang="en-US" dirty="0"/>
          </a:p>
        </p:txBody>
      </p:sp>
      <p:sp>
        <p:nvSpPr>
          <p:cNvPr id="3" name="Content Placeholder 2">
            <a:extLst>
              <a:ext uri="{FF2B5EF4-FFF2-40B4-BE49-F238E27FC236}">
                <a16:creationId xmlns:a16="http://schemas.microsoft.com/office/drawing/2014/main" id="{12F846B0-BB10-84AA-E222-C3CF82A90424}"/>
              </a:ext>
            </a:extLst>
          </p:cNvPr>
          <p:cNvSpPr>
            <a:spLocks noGrp="1"/>
          </p:cNvSpPr>
          <p:nvPr>
            <p:ph idx="1"/>
          </p:nvPr>
        </p:nvSpPr>
        <p:spPr/>
        <p:txBody>
          <a:bodyPr/>
          <a:lstStyle/>
          <a:p>
            <a:r>
              <a:rPr lang="es" dirty="0"/>
              <a:t>Expresar conceptos matemáticamente (ecuaciones, tasas de cambio, etc.)</a:t>
            </a:r>
          </a:p>
          <a:p>
            <a:r>
              <a:rPr lang="es" dirty="0"/>
              <a:t>Resuelva </a:t>
            </a:r>
            <a:r>
              <a:rPr lang="es" i="1" dirty="0">
                <a:effectLst/>
                <a:latin typeface="inherit"/>
              </a:rPr>
              <a:t>analíticamente </a:t>
            </a:r>
            <a:r>
              <a:rPr lang="es" dirty="0"/>
              <a:t>(la solución general) o </a:t>
            </a:r>
            <a:r>
              <a:rPr lang="es" i="1" dirty="0">
                <a:effectLst/>
                <a:latin typeface="inherit"/>
              </a:rPr>
              <a:t>numéricamente </a:t>
            </a:r>
            <a:r>
              <a:rPr lang="es" dirty="0"/>
              <a:t>(soluciones específicas). Nota: solo los modelos más simples son analíticamente manejables</a:t>
            </a:r>
          </a:p>
          <a:p>
            <a:r>
              <a:rPr lang="es" dirty="0"/>
              <a:t>Software listo para usar (por ejemplo, </a:t>
            </a:r>
            <a:r>
              <a:rPr lang="es" dirty="0" err="1"/>
              <a:t>ModelMaker </a:t>
            </a:r>
            <a:r>
              <a:rPr lang="es" dirty="0"/>
              <a:t>, paquetes R, Berkeley Madonna) Simuladores “grandes” (GLEAM, MOBS, etc.)</a:t>
            </a:r>
          </a:p>
          <a:p>
            <a:r>
              <a:rPr lang="es" dirty="0"/>
              <a:t>Nota sobre terminología: </a:t>
            </a:r>
            <a:r>
              <a:rPr lang="es" i="1" dirty="0">
                <a:effectLst/>
                <a:latin typeface="inherit"/>
              </a:rPr>
              <a:t>simulación </a:t>
            </a:r>
            <a:r>
              <a:rPr lang="es" dirty="0"/>
              <a:t>versus </a:t>
            </a:r>
            <a:r>
              <a:rPr lang="es" i="1" dirty="0">
                <a:effectLst/>
                <a:latin typeface="inherit"/>
              </a:rPr>
              <a:t>solución</a:t>
            </a:r>
            <a:endParaRPr lang="en-US" dirty="0"/>
          </a:p>
        </p:txBody>
      </p:sp>
    </p:spTree>
    <p:extLst>
      <p:ext uri="{BB962C8B-B14F-4D97-AF65-F5344CB8AC3E}">
        <p14:creationId xmlns:p14="http://schemas.microsoft.com/office/powerpoint/2010/main" val="16076453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184E9-FA15-E0CA-F5A6-513646B3123C}"/>
              </a:ext>
            </a:extLst>
          </p:cNvPr>
          <p:cNvSpPr>
            <a:spLocks noGrp="1"/>
          </p:cNvSpPr>
          <p:nvPr>
            <p:ph type="title"/>
          </p:nvPr>
        </p:nvSpPr>
        <p:spPr/>
        <p:txBody>
          <a:bodyPr>
            <a:normAutofit/>
          </a:bodyPr>
          <a:lstStyle/>
          <a:p>
            <a:pPr fontAlgn="base"/>
            <a:r>
              <a:rPr lang="es" b="1" i="0" dirty="0">
                <a:solidFill>
                  <a:srgbClr val="FFFFFF"/>
                </a:solidFill>
                <a:effectLst/>
                <a:highlight>
                  <a:srgbClr val="FFFFFF"/>
                </a:highlight>
                <a:latin typeface="News Cycle"/>
              </a:rPr>
              <a:t>Modelos deterministas </a:t>
            </a:r>
            <a:br>
              <a:rPr lang="en-US" b="1" i="0" dirty="0">
                <a:solidFill>
                  <a:srgbClr val="FFFFFF"/>
                </a:solidFill>
                <a:effectLst/>
                <a:highlight>
                  <a:srgbClr val="FFFFFF"/>
                </a:highlight>
                <a:latin typeface="News Cycle"/>
              </a:rPr>
            </a:br>
            <a:br>
              <a:rPr lang="en-US" dirty="0"/>
            </a:br>
            <a:r>
              <a:rPr lang="es" dirty="0"/>
              <a:t>Modelos deterministas</a:t>
            </a:r>
          </a:p>
        </p:txBody>
      </p:sp>
      <p:sp>
        <p:nvSpPr>
          <p:cNvPr id="3" name="Text Placeholder 2">
            <a:extLst>
              <a:ext uri="{FF2B5EF4-FFF2-40B4-BE49-F238E27FC236}">
                <a16:creationId xmlns:a16="http://schemas.microsoft.com/office/drawing/2014/main" id="{DDF60C06-DD3C-7250-270A-7716F5B7A31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227942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49CD0-CA51-2866-B4AD-F01B7EA854EB}"/>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Introducción a los modelos compartimentales.</a:t>
            </a:r>
            <a:endParaRPr lang="en-US" dirty="0"/>
          </a:p>
        </p:txBody>
      </p:sp>
      <p:sp>
        <p:nvSpPr>
          <p:cNvPr id="3" name="Content Placeholder 2">
            <a:extLst>
              <a:ext uri="{FF2B5EF4-FFF2-40B4-BE49-F238E27FC236}">
                <a16:creationId xmlns:a16="http://schemas.microsoft.com/office/drawing/2014/main" id="{AF956F47-1DFD-EC8B-7892-E004CC91F6F7}"/>
              </a:ext>
            </a:extLst>
          </p:cNvPr>
          <p:cNvSpPr>
            <a:spLocks noGrp="1"/>
          </p:cNvSpPr>
          <p:nvPr>
            <p:ph idx="1"/>
          </p:nvPr>
        </p:nvSpPr>
        <p:spPr/>
        <p:txBody>
          <a:bodyPr/>
          <a:lstStyle/>
          <a:p>
            <a:pPr marL="0" indent="0" algn="l" fontAlgn="base">
              <a:buNone/>
            </a:pPr>
            <a:r>
              <a:rPr lang="es" b="0" i="0" dirty="0">
                <a:solidFill>
                  <a:srgbClr val="000000"/>
                </a:solidFill>
                <a:effectLst/>
                <a:highlight>
                  <a:srgbClr val="FFFFFF"/>
                </a:highlight>
                <a:latin typeface="Lato" panose="020F0502020204030203" pitchFamily="34" charset="0"/>
              </a:rPr>
              <a:t>Pasos para desarrollar un modelo</a:t>
            </a:r>
          </a:p>
          <a:p>
            <a:pPr lvl="1" fontAlgn="base">
              <a:buFont typeface="+mj-lt"/>
              <a:buAutoNum type="arabicPeriod"/>
            </a:pPr>
            <a:r>
              <a:rPr lang="es" b="0" i="0" dirty="0">
                <a:solidFill>
                  <a:srgbClr val="000000"/>
                </a:solidFill>
                <a:effectLst/>
                <a:highlight>
                  <a:srgbClr val="FFFFFF"/>
                </a:highlight>
                <a:latin typeface="Lato" panose="020F0502020204030203" pitchFamily="34" charset="0"/>
              </a:rPr>
              <a:t>Formular objetivos</a:t>
            </a:r>
          </a:p>
          <a:p>
            <a:pPr lvl="1" fontAlgn="base">
              <a:buFont typeface="+mj-lt"/>
              <a:buAutoNum type="arabicPeriod"/>
            </a:pPr>
            <a:r>
              <a:rPr lang="es" b="0" i="0" dirty="0">
                <a:solidFill>
                  <a:srgbClr val="000000"/>
                </a:solidFill>
                <a:effectLst/>
                <a:highlight>
                  <a:srgbClr val="FFFFFF"/>
                </a:highlight>
                <a:latin typeface="Lato" panose="020F0502020204030203" pitchFamily="34" charset="0"/>
              </a:rPr>
              <a:t>Diagrama conceptual</a:t>
            </a:r>
          </a:p>
          <a:p>
            <a:pPr lvl="1" fontAlgn="base">
              <a:buFont typeface="+mj-lt"/>
              <a:buAutoNum type="arabicPeriod"/>
            </a:pPr>
            <a:r>
              <a:rPr lang="es" b="0" i="0" dirty="0">
                <a:solidFill>
                  <a:srgbClr val="000000"/>
                </a:solidFill>
                <a:effectLst/>
                <a:highlight>
                  <a:srgbClr val="FFFFFF"/>
                </a:highlight>
                <a:latin typeface="Lato" panose="020F0502020204030203" pitchFamily="34" charset="0"/>
              </a:rPr>
              <a:t>Ecuaciones dinámicas</a:t>
            </a:r>
          </a:p>
          <a:p>
            <a:pPr lvl="1" fontAlgn="base">
              <a:buFont typeface="+mj-lt"/>
              <a:buAutoNum type="arabicPeriod"/>
            </a:pPr>
            <a:r>
              <a:rPr lang="es" b="0" i="0" dirty="0">
                <a:solidFill>
                  <a:srgbClr val="000000"/>
                </a:solidFill>
                <a:effectLst/>
                <a:highlight>
                  <a:srgbClr val="FFFFFF"/>
                </a:highlight>
                <a:latin typeface="Lato" panose="020F0502020204030203" pitchFamily="34" charset="0"/>
              </a:rPr>
              <a:t>Codigo de computadora</a:t>
            </a:r>
          </a:p>
          <a:p>
            <a:endParaRPr lang="en-US" dirty="0"/>
          </a:p>
        </p:txBody>
      </p:sp>
    </p:spTree>
    <p:extLst>
      <p:ext uri="{BB962C8B-B14F-4D97-AF65-F5344CB8AC3E}">
        <p14:creationId xmlns:p14="http://schemas.microsoft.com/office/powerpoint/2010/main" val="40620528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2CE16-9CC9-D696-123A-D61C2A3113DE}"/>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Ejemplo: brote de gripe en un internado británico</a:t>
            </a:r>
            <a:endParaRPr lang="en-US" dirty="0"/>
          </a:p>
        </p:txBody>
      </p:sp>
      <p:sp>
        <p:nvSpPr>
          <p:cNvPr id="3" name="Content Placeholder 2">
            <a:extLst>
              <a:ext uri="{FF2B5EF4-FFF2-40B4-BE49-F238E27FC236}">
                <a16:creationId xmlns:a16="http://schemas.microsoft.com/office/drawing/2014/main" id="{5C0B1CF5-9DA3-004C-89DE-A48685815F5E}"/>
              </a:ext>
            </a:extLst>
          </p:cNvPr>
          <p:cNvSpPr>
            <a:spLocks noGrp="1"/>
          </p:cNvSpPr>
          <p:nvPr>
            <p:ph idx="1"/>
          </p:nvPr>
        </p:nvSpPr>
        <p:spPr>
          <a:xfrm>
            <a:off x="838200" y="1825625"/>
            <a:ext cx="5517931" cy="4351338"/>
          </a:xfrm>
        </p:spPr>
        <p:txBody>
          <a:bodyPr/>
          <a:lstStyle/>
          <a:p>
            <a:pPr algn="l" fontAlgn="base"/>
            <a:r>
              <a:rPr lang="es" b="0" i="0" dirty="0">
                <a:solidFill>
                  <a:srgbClr val="000000"/>
                </a:solidFill>
                <a:effectLst/>
                <a:highlight>
                  <a:srgbClr val="FFFFFF"/>
                </a:highlight>
                <a:latin typeface="Lato" panose="020F0502020204030203" pitchFamily="34" charset="0"/>
              </a:rPr>
              <a:t>Objetivo: un ejemplo en ejecución para ilustrar el modelado compartimental</a:t>
            </a:r>
          </a:p>
          <a:p>
            <a:br>
              <a:rPr lang="en-US" dirty="0"/>
            </a:br>
            <a:endParaRPr lang="en-US" dirty="0"/>
          </a:p>
        </p:txBody>
      </p:sp>
      <p:pic>
        <p:nvPicPr>
          <p:cNvPr id="14338" name="Picture 2" descr="plot of chunk unnamed-chunk-1">
            <a:extLst>
              <a:ext uri="{FF2B5EF4-FFF2-40B4-BE49-F238E27FC236}">
                <a16:creationId xmlns:a16="http://schemas.microsoft.com/office/drawing/2014/main" id="{4FED6EA0-9A2B-20B5-7E4F-86A5B0547C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56131" y="1502459"/>
            <a:ext cx="4997669" cy="4997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78208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D85E9-4D8F-7463-3143-7B45AA250805}"/>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Ejemplo: brote de gripe en un internado británico</a:t>
            </a:r>
            <a:endParaRPr lang="en-US" dirty="0"/>
          </a:p>
        </p:txBody>
      </p:sp>
      <p:pic>
        <p:nvPicPr>
          <p:cNvPr id="15362" name="Picture 2">
            <a:extLst>
              <a:ext uri="{FF2B5EF4-FFF2-40B4-BE49-F238E27FC236}">
                <a16:creationId xmlns:a16="http://schemas.microsoft.com/office/drawing/2014/main" id="{5FBEED15-3C8D-5C5F-6614-AF3E51E79F8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979879"/>
            <a:ext cx="10515600" cy="324404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93C1D45-2BF3-C759-FB54-DB832F574CD2}"/>
              </a:ext>
            </a:extLst>
          </p:cNvPr>
          <p:cNvSpPr txBox="1"/>
          <p:nvPr/>
        </p:nvSpPr>
        <p:spPr>
          <a:xfrm>
            <a:off x="998482" y="5423788"/>
            <a:ext cx="9911255" cy="1200329"/>
          </a:xfrm>
          <a:prstGeom prst="rect">
            <a:avLst/>
          </a:prstGeom>
          <a:noFill/>
        </p:spPr>
        <p:txBody>
          <a:bodyPr wrap="square">
            <a:spAutoFit/>
          </a:bodyPr>
          <a:lstStyle/>
          <a:p>
            <a:pPr algn="l" fontAlgn="base"/>
            <a:r>
              <a:rPr lang="es" b="0" i="0" dirty="0">
                <a:solidFill>
                  <a:srgbClr val="000000"/>
                </a:solidFill>
                <a:effectLst/>
                <a:highlight>
                  <a:srgbClr val="FFFFFF"/>
                </a:highlight>
                <a:latin typeface="Lato" panose="020F0502020204030203" pitchFamily="34" charset="0"/>
              </a:rPr>
              <a:t>Tenga en cuenta las idealizaciones</a:t>
            </a:r>
          </a:p>
          <a:p>
            <a:pPr algn="l" fontAlgn="base">
              <a:buFont typeface="+mj-lt"/>
              <a:buAutoNum type="arabicPeriod"/>
            </a:pPr>
            <a:r>
              <a:rPr lang="es" b="0" i="0" dirty="0">
                <a:solidFill>
                  <a:srgbClr val="000000"/>
                </a:solidFill>
                <a:effectLst/>
                <a:highlight>
                  <a:srgbClr val="FFFFFF"/>
                </a:highlight>
                <a:latin typeface="Lato" panose="020F0502020204030203" pitchFamily="34" charset="0"/>
              </a:rPr>
              <a:t>Existen diferencias entre lo </a:t>
            </a:r>
            <a:r>
              <a:rPr lang="es" b="0" i="1" dirty="0">
                <a:solidFill>
                  <a:srgbClr val="000000"/>
                </a:solidFill>
                <a:effectLst/>
                <a:highlight>
                  <a:srgbClr val="FFFFFF"/>
                </a:highlight>
                <a:latin typeface="inherit"/>
              </a:rPr>
              <a:t>observable </a:t>
            </a:r>
            <a:r>
              <a:rPr lang="es" b="0" i="0" dirty="0">
                <a:solidFill>
                  <a:srgbClr val="000000"/>
                </a:solidFill>
                <a:effectLst/>
                <a:highlight>
                  <a:srgbClr val="FFFFFF"/>
                </a:highlight>
                <a:latin typeface="Lato" panose="020F0502020204030203" pitchFamily="34" charset="0"/>
              </a:rPr>
              <a:t>(estado clínico) y lo relevante para la transmisión (estado de infección)</a:t>
            </a:r>
          </a:p>
          <a:p>
            <a:pPr algn="l" fontAlgn="base">
              <a:buFont typeface="+mj-lt"/>
              <a:buAutoNum type="arabicPeriod"/>
            </a:pPr>
            <a:r>
              <a:rPr lang="es" b="0" i="1" dirty="0">
                <a:solidFill>
                  <a:srgbClr val="000000"/>
                </a:solidFill>
                <a:effectLst/>
                <a:highlight>
                  <a:srgbClr val="FFFFFF"/>
                </a:highlight>
                <a:latin typeface="inherit"/>
              </a:rPr>
              <a:t>Los compartimentos </a:t>
            </a:r>
            <a:r>
              <a:rPr lang="es" b="0" i="0" dirty="0">
                <a:solidFill>
                  <a:srgbClr val="000000"/>
                </a:solidFill>
                <a:effectLst/>
                <a:highlight>
                  <a:srgbClr val="FFFFFF"/>
                </a:highlight>
                <a:latin typeface="Lato" panose="020F0502020204030203" pitchFamily="34" charset="0"/>
              </a:rPr>
              <a:t>discretizan lo que en realidad puede ser un continuo.</a:t>
            </a:r>
          </a:p>
        </p:txBody>
      </p:sp>
    </p:spTree>
    <p:extLst>
      <p:ext uri="{BB962C8B-B14F-4D97-AF65-F5344CB8AC3E}">
        <p14:creationId xmlns:p14="http://schemas.microsoft.com/office/powerpoint/2010/main" val="3576666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3AEF2-469B-B60E-1A50-3338BA40D32D}"/>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El modelo SIR: variables de estado</a:t>
            </a:r>
            <a:endParaRPr lang="en-US" dirty="0"/>
          </a:p>
        </p:txBody>
      </p:sp>
      <p:sp>
        <p:nvSpPr>
          <p:cNvPr id="3" name="Content Placeholder 2">
            <a:extLst>
              <a:ext uri="{FF2B5EF4-FFF2-40B4-BE49-F238E27FC236}">
                <a16:creationId xmlns:a16="http://schemas.microsoft.com/office/drawing/2014/main" id="{D97E4E5F-51C6-CD00-710F-3AB25301FFB1}"/>
              </a:ext>
            </a:extLst>
          </p:cNvPr>
          <p:cNvSpPr>
            <a:spLocks noGrp="1"/>
          </p:cNvSpPr>
          <p:nvPr>
            <p:ph idx="1"/>
          </p:nvPr>
        </p:nvSpPr>
        <p:spPr/>
        <p:txBody>
          <a:bodyPr>
            <a:normAutofit/>
          </a:bodyPr>
          <a:lstStyle/>
          <a:p>
            <a:pPr algn="l" fontAlgn="base"/>
            <a:r>
              <a:rPr lang="es" b="0" i="0" dirty="0">
                <a:solidFill>
                  <a:srgbClr val="000000"/>
                </a:solidFill>
                <a:effectLst/>
                <a:highlight>
                  <a:srgbClr val="FFFFFF"/>
                </a:highlight>
                <a:latin typeface="Lato" panose="020F0502020204030203" pitchFamily="34" charset="0"/>
              </a:rPr>
              <a:t>Un modelo clásico para una infección inmunizante aguda que clasificaba a los individuos según su estado de infección.</a:t>
            </a:r>
          </a:p>
          <a:p>
            <a:pPr lvl="1" fontAlgn="base"/>
            <a:r>
              <a:rPr lang="es" b="0" i="0" dirty="0">
                <a:solidFill>
                  <a:srgbClr val="000000"/>
                </a:solidFill>
                <a:effectLst/>
                <a:highlight>
                  <a:srgbClr val="FFFFFF"/>
                </a:highlight>
                <a:latin typeface="Lato" panose="020F0502020204030203" pitchFamily="34" charset="0"/>
              </a:rPr>
              <a:t>Susceptible</a:t>
            </a:r>
          </a:p>
          <a:p>
            <a:pPr lvl="1" fontAlgn="base"/>
            <a:r>
              <a:rPr lang="es" b="0" i="0" dirty="0">
                <a:solidFill>
                  <a:srgbClr val="000000"/>
                </a:solidFill>
                <a:effectLst/>
                <a:highlight>
                  <a:srgbClr val="FFFFFF"/>
                </a:highlight>
                <a:latin typeface="Lato" panose="020F0502020204030203" pitchFamily="34" charset="0"/>
              </a:rPr>
              <a:t>Infecciones</a:t>
            </a:r>
          </a:p>
          <a:p>
            <a:pPr lvl="1" fontAlgn="base"/>
            <a:r>
              <a:rPr lang="es" b="0" i="0" dirty="0">
                <a:solidFill>
                  <a:srgbClr val="000000"/>
                </a:solidFill>
                <a:effectLst/>
                <a:highlight>
                  <a:srgbClr val="FFFFFF"/>
                </a:highlight>
                <a:latin typeface="Lato" panose="020F0502020204030203" pitchFamily="34" charset="0"/>
              </a:rPr>
              <a:t>Recuperado/Inmune</a:t>
            </a:r>
          </a:p>
          <a:p>
            <a:pPr algn="l" fontAlgn="base"/>
            <a:r>
              <a:rPr lang="es" b="0" i="0" dirty="0">
                <a:solidFill>
                  <a:srgbClr val="000000"/>
                </a:solidFill>
                <a:effectLst/>
                <a:highlight>
                  <a:srgbClr val="FFFFFF"/>
                </a:highlight>
                <a:latin typeface="Lato" panose="020F0502020204030203" pitchFamily="34" charset="0"/>
              </a:rPr>
              <a:t>Estas cantidades serán nuestras </a:t>
            </a:r>
            <a:r>
              <a:rPr lang="es" b="0" i="1" dirty="0">
                <a:solidFill>
                  <a:srgbClr val="000000"/>
                </a:solidFill>
                <a:effectLst/>
                <a:highlight>
                  <a:srgbClr val="FFFFFF"/>
                </a:highlight>
                <a:latin typeface="inherit"/>
              </a:rPr>
              <a:t>variables de estado.</a:t>
            </a:r>
            <a:endParaRPr lang="en-US" b="0" i="0" dirty="0">
              <a:solidFill>
                <a:srgbClr val="000000"/>
              </a:solidFill>
              <a:effectLst/>
              <a:highlight>
                <a:srgbClr val="FFFFFF"/>
              </a:highlight>
              <a:latin typeface="Lato" panose="020F0502020204030203" pitchFamily="34" charset="0"/>
            </a:endParaRPr>
          </a:p>
          <a:p>
            <a:pPr algn="l" fontAlgn="base"/>
            <a:r>
              <a:rPr lang="es" b="0" i="0" dirty="0">
                <a:solidFill>
                  <a:srgbClr val="000000"/>
                </a:solidFill>
                <a:effectLst/>
                <a:highlight>
                  <a:srgbClr val="FFFFFF"/>
                </a:highlight>
                <a:latin typeface="Lato" panose="020F0502020204030203" pitchFamily="34" charset="0"/>
              </a:rPr>
              <a:t>Estudiado extensamente por primera vez por </a:t>
            </a:r>
            <a:r>
              <a:rPr lang="es" b="0" i="0" dirty="0" err="1">
                <a:solidFill>
                  <a:srgbClr val="000000"/>
                </a:solidFill>
                <a:effectLst/>
                <a:highlight>
                  <a:srgbClr val="FFFFFF"/>
                </a:highlight>
                <a:latin typeface="Lato" panose="020F0502020204030203" pitchFamily="34" charset="0"/>
              </a:rPr>
              <a:t>Kermack </a:t>
            </a:r>
            <a:r>
              <a:rPr lang="es" b="0" i="0" dirty="0">
                <a:solidFill>
                  <a:srgbClr val="000000"/>
                </a:solidFill>
                <a:effectLst/>
                <a:highlight>
                  <a:srgbClr val="FFFFFF"/>
                </a:highlight>
                <a:latin typeface="Lato" panose="020F0502020204030203" pitchFamily="34" charset="0"/>
              </a:rPr>
              <a:t>y McKendrick (1927) Una contribución a la teoría matemática de las epidemias. </a:t>
            </a:r>
            <a:r>
              <a:rPr lang="es" b="0" i="1" dirty="0">
                <a:solidFill>
                  <a:srgbClr val="000000"/>
                </a:solidFill>
                <a:effectLst/>
                <a:highlight>
                  <a:srgbClr val="FFFFFF"/>
                </a:highlight>
                <a:latin typeface="inherit"/>
              </a:rPr>
              <a:t>Actas de la Royal Society de Londres. Serie A </a:t>
            </a:r>
            <a:r>
              <a:rPr lang="es" b="0" i="0" dirty="0">
                <a:solidFill>
                  <a:srgbClr val="000000"/>
                </a:solidFill>
                <a:effectLst/>
                <a:highlight>
                  <a:srgbClr val="FFFFFF"/>
                </a:highlight>
                <a:latin typeface="Lato" panose="020F0502020204030203" pitchFamily="34" charset="0"/>
              </a:rPr>
              <a:t>115 (772): 700–721</a:t>
            </a:r>
          </a:p>
          <a:p>
            <a:endParaRPr lang="en-US" dirty="0"/>
          </a:p>
        </p:txBody>
      </p:sp>
    </p:spTree>
    <p:extLst>
      <p:ext uri="{BB962C8B-B14F-4D97-AF65-F5344CB8AC3E}">
        <p14:creationId xmlns:p14="http://schemas.microsoft.com/office/powerpoint/2010/main" val="32156255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CDA8F-1118-4D0E-DE94-AD07CB8D1D93}"/>
              </a:ext>
            </a:extLst>
          </p:cNvPr>
          <p:cNvSpPr>
            <a:spLocks noGrp="1"/>
          </p:cNvSpPr>
          <p:nvPr>
            <p:ph type="title"/>
          </p:nvPr>
        </p:nvSpPr>
        <p:spPr/>
        <p:txBody>
          <a:bodyPr>
            <a:normAutofit fontScale="90000"/>
          </a:bodyPr>
          <a:lstStyle/>
          <a:p>
            <a:pPr fontAlgn="base"/>
            <a:r>
              <a:rPr lang="es" b="1" i="0" dirty="0">
                <a:solidFill>
                  <a:srgbClr val="000000"/>
                </a:solidFill>
                <a:effectLst/>
                <a:highlight>
                  <a:srgbClr val="FFFFFF"/>
                </a:highlight>
                <a:latin typeface="News Cycle"/>
              </a:rPr>
              <a:t>El modelo SIR: estructura del modelo compartimental </a:t>
            </a:r>
            <a:br>
              <a:rPr lang="en-US" b="1" i="0" dirty="0">
                <a:solidFill>
                  <a:srgbClr val="000000"/>
                </a:solidFill>
                <a:effectLst/>
                <a:highlight>
                  <a:srgbClr val="FFFFFF"/>
                </a:highlight>
                <a:latin typeface="News Cycle"/>
              </a:rPr>
            </a:br>
            <a:r>
              <a:rPr lang="es" b="0" i="0" dirty="0">
                <a:solidFill>
                  <a:srgbClr val="000000"/>
                </a:solidFill>
                <a:effectLst/>
                <a:highlight>
                  <a:srgbClr val="FFFFFF"/>
                </a:highlight>
                <a:latin typeface="inherit"/>
              </a:rPr>
              <a:t>determinada por patología/inmunología</a:t>
            </a:r>
            <a:endParaRPr lang="en-US" dirty="0"/>
          </a:p>
        </p:txBody>
      </p:sp>
      <p:pic>
        <p:nvPicPr>
          <p:cNvPr id="16386" name="Picture 2">
            <a:extLst>
              <a:ext uri="{FF2B5EF4-FFF2-40B4-BE49-F238E27FC236}">
                <a16:creationId xmlns:a16="http://schemas.microsoft.com/office/drawing/2014/main" id="{2CD1303C-9665-CC69-1AB1-5CA42DF8EE5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90639" y="1825625"/>
            <a:ext cx="881072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10180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DA4C5-D111-2455-CA9D-485B7C514074}"/>
              </a:ext>
            </a:extLst>
          </p:cNvPr>
          <p:cNvSpPr>
            <a:spLocks noGrp="1"/>
          </p:cNvSpPr>
          <p:nvPr>
            <p:ph type="title"/>
          </p:nvPr>
        </p:nvSpPr>
        <p:spPr/>
        <p:txBody>
          <a:bodyPr>
            <a:normAutofit fontScale="90000"/>
          </a:bodyPr>
          <a:lstStyle/>
          <a:p>
            <a:pPr fontAlgn="base"/>
            <a:r>
              <a:rPr lang="es" b="1" i="0" dirty="0">
                <a:solidFill>
                  <a:srgbClr val="000000"/>
                </a:solidFill>
                <a:effectLst/>
                <a:highlight>
                  <a:srgbClr val="FFFFFF"/>
                </a:highlight>
                <a:latin typeface="News Cycle"/>
              </a:rPr>
              <a:t>Los modelos compartimentales pueden representar una amplia gama de sistemas de transmisión y estructuras de población.</a:t>
            </a:r>
            <a:endParaRPr lang="en-US" dirty="0"/>
          </a:p>
        </p:txBody>
      </p:sp>
      <p:sp>
        <p:nvSpPr>
          <p:cNvPr id="3" name="Content Placeholder 2">
            <a:extLst>
              <a:ext uri="{FF2B5EF4-FFF2-40B4-BE49-F238E27FC236}">
                <a16:creationId xmlns:a16="http://schemas.microsoft.com/office/drawing/2014/main" id="{CB1BD1D4-0C60-891D-2EF4-A4B6705A2AB3}"/>
              </a:ext>
            </a:extLst>
          </p:cNvPr>
          <p:cNvSpPr>
            <a:spLocks noGrp="1"/>
          </p:cNvSpPr>
          <p:nvPr>
            <p:ph idx="1"/>
          </p:nvPr>
        </p:nvSpPr>
        <p:spPr/>
        <p:txBody>
          <a:bodyPr/>
          <a:lstStyle/>
          <a:p>
            <a:pPr lvl="1" fontAlgn="base"/>
            <a:r>
              <a:rPr lang="es" b="0" i="0" dirty="0">
                <a:solidFill>
                  <a:srgbClr val="000000"/>
                </a:solidFill>
                <a:effectLst/>
                <a:highlight>
                  <a:srgbClr val="FFFFFF"/>
                </a:highlight>
                <a:latin typeface="Lato" panose="020F0502020204030203" pitchFamily="34" charset="0"/>
              </a:rPr>
              <a:t>Sistemas de transmisión</a:t>
            </a:r>
          </a:p>
          <a:p>
            <a:pPr lvl="1" fontAlgn="base"/>
            <a:r>
              <a:rPr lang="es" b="0" i="0" dirty="0">
                <a:solidFill>
                  <a:srgbClr val="000000"/>
                </a:solidFill>
                <a:effectLst/>
                <a:highlight>
                  <a:srgbClr val="FFFFFF"/>
                </a:highlight>
                <a:latin typeface="Lato" panose="020F0502020204030203" pitchFamily="34" charset="0"/>
              </a:rPr>
              <a:t>Transmisión sexual</a:t>
            </a:r>
          </a:p>
          <a:p>
            <a:pPr lvl="1" fontAlgn="base"/>
            <a:r>
              <a:rPr lang="es" b="0" i="0" dirty="0">
                <a:solidFill>
                  <a:srgbClr val="000000"/>
                </a:solidFill>
                <a:effectLst/>
                <a:highlight>
                  <a:srgbClr val="FFFFFF"/>
                </a:highlight>
                <a:latin typeface="Lato" panose="020F0502020204030203" pitchFamily="34" charset="0"/>
              </a:rPr>
              <a:t>Transmisión ambiental</a:t>
            </a:r>
          </a:p>
          <a:p>
            <a:pPr lvl="1" fontAlgn="base"/>
            <a:r>
              <a:rPr lang="es" b="0" i="0" dirty="0">
                <a:solidFill>
                  <a:srgbClr val="000000"/>
                </a:solidFill>
                <a:effectLst/>
                <a:highlight>
                  <a:srgbClr val="FFFFFF"/>
                </a:highlight>
                <a:latin typeface="Lato" panose="020F0502020204030203" pitchFamily="34" charset="0"/>
              </a:rPr>
              <a:t>Transmisión por vectores</a:t>
            </a:r>
          </a:p>
          <a:p>
            <a:pPr lvl="1" fontAlgn="base"/>
            <a:r>
              <a:rPr lang="es" b="0" i="0" dirty="0">
                <a:solidFill>
                  <a:srgbClr val="000000"/>
                </a:solidFill>
                <a:effectLst/>
                <a:highlight>
                  <a:srgbClr val="FFFFFF"/>
                </a:highlight>
                <a:latin typeface="Lato" panose="020F0502020204030203" pitchFamily="34" charset="0"/>
              </a:rPr>
              <a:t>Estructura</a:t>
            </a:r>
          </a:p>
          <a:p>
            <a:pPr lvl="1" fontAlgn="base"/>
            <a:r>
              <a:rPr lang="es" b="0" i="0" dirty="0">
                <a:solidFill>
                  <a:srgbClr val="000000"/>
                </a:solidFill>
                <a:effectLst/>
                <a:highlight>
                  <a:srgbClr val="FFFFFF"/>
                </a:highlight>
                <a:latin typeface="Lato" panose="020F0502020204030203" pitchFamily="34" charset="0"/>
              </a:rPr>
              <a:t>Edad</a:t>
            </a:r>
          </a:p>
          <a:p>
            <a:pPr lvl="1" fontAlgn="base"/>
            <a:r>
              <a:rPr lang="es" b="0" i="0" dirty="0">
                <a:solidFill>
                  <a:srgbClr val="000000"/>
                </a:solidFill>
                <a:effectLst/>
                <a:highlight>
                  <a:srgbClr val="FFFFFF"/>
                </a:highlight>
                <a:latin typeface="Lato" panose="020F0502020204030203" pitchFamily="34" charset="0"/>
              </a:rPr>
              <a:t>Sexo</a:t>
            </a:r>
          </a:p>
          <a:p>
            <a:pPr lvl="1" fontAlgn="base"/>
            <a:r>
              <a:rPr lang="es" b="0" i="0" dirty="0">
                <a:solidFill>
                  <a:srgbClr val="000000"/>
                </a:solidFill>
                <a:effectLst/>
                <a:highlight>
                  <a:srgbClr val="FFFFFF"/>
                </a:highlight>
                <a:latin typeface="Lato" panose="020F0502020204030203" pitchFamily="34" charset="0"/>
              </a:rPr>
              <a:t>Ubicación</a:t>
            </a:r>
          </a:p>
        </p:txBody>
      </p:sp>
    </p:spTree>
    <p:extLst>
      <p:ext uri="{BB962C8B-B14F-4D97-AF65-F5344CB8AC3E}">
        <p14:creationId xmlns:p14="http://schemas.microsoft.com/office/powerpoint/2010/main" val="7617564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471C6-720E-BF04-BAE9-67BE6D9E8B59}"/>
              </a:ext>
            </a:extLst>
          </p:cNvPr>
          <p:cNvSpPr>
            <a:spLocks noGrp="1"/>
          </p:cNvSpPr>
          <p:nvPr>
            <p:ph type="title"/>
          </p:nvPr>
        </p:nvSpPr>
        <p:spPr/>
        <p:txBody>
          <a:bodyPr>
            <a:normAutofit/>
          </a:bodyPr>
          <a:lstStyle/>
          <a:p>
            <a:pPr fontAlgn="base"/>
            <a:r>
              <a:rPr lang="es" b="1" dirty="0">
                <a:solidFill>
                  <a:srgbClr val="000000"/>
                </a:solidFill>
                <a:effectLst/>
                <a:latin typeface="News Cycle"/>
              </a:rPr>
              <a:t>¿Qué pueden hacer los modelos? Mis respuestas)</a:t>
            </a:r>
            <a:endParaRPr lang="en-US" dirty="0"/>
          </a:p>
        </p:txBody>
      </p:sp>
      <p:sp>
        <p:nvSpPr>
          <p:cNvPr id="3" name="Content Placeholder 2">
            <a:extLst>
              <a:ext uri="{FF2B5EF4-FFF2-40B4-BE49-F238E27FC236}">
                <a16:creationId xmlns:a16="http://schemas.microsoft.com/office/drawing/2014/main" id="{2B5CA400-43C2-09D6-B279-49942A9B71FE}"/>
              </a:ext>
            </a:extLst>
          </p:cNvPr>
          <p:cNvSpPr>
            <a:spLocks noGrp="1"/>
          </p:cNvSpPr>
          <p:nvPr>
            <p:ph idx="1"/>
          </p:nvPr>
        </p:nvSpPr>
        <p:spPr/>
        <p:txBody>
          <a:bodyPr/>
          <a:lstStyle/>
          <a:p>
            <a:r>
              <a:rPr lang="es" dirty="0"/>
              <a:t>Estimacion</a:t>
            </a:r>
          </a:p>
          <a:p>
            <a:r>
              <a:rPr lang="es" dirty="0"/>
              <a:t>Inferencia</a:t>
            </a:r>
          </a:p>
          <a:p>
            <a:r>
              <a:rPr lang="es" dirty="0"/>
              <a:t>Predicción</a:t>
            </a:r>
          </a:p>
          <a:p>
            <a:r>
              <a:rPr lang="es" dirty="0"/>
              <a:t>Análisis de escenario</a:t>
            </a:r>
          </a:p>
          <a:p>
            <a:r>
              <a:rPr lang="es" dirty="0"/>
              <a:t>Coherencia (“control de cordura”)</a:t>
            </a:r>
          </a:p>
          <a:p>
            <a:r>
              <a:rPr lang="es" dirty="0"/>
              <a:t>Síntesis</a:t>
            </a:r>
          </a:p>
        </p:txBody>
      </p:sp>
    </p:spTree>
    <p:extLst>
      <p:ext uri="{BB962C8B-B14F-4D97-AF65-F5344CB8AC3E}">
        <p14:creationId xmlns:p14="http://schemas.microsoft.com/office/powerpoint/2010/main" val="2456058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601DA-9173-641A-D1AD-0093290F4BBD}"/>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Cinética del modelo</a:t>
            </a:r>
            <a:endParaRPr lang="en-US" dirty="0"/>
          </a:p>
        </p:txBody>
      </p:sp>
      <p:sp>
        <p:nvSpPr>
          <p:cNvPr id="3" name="Content Placeholder 2">
            <a:extLst>
              <a:ext uri="{FF2B5EF4-FFF2-40B4-BE49-F238E27FC236}">
                <a16:creationId xmlns:a16="http://schemas.microsoft.com/office/drawing/2014/main" id="{3B5DF9F4-0F2A-3E8F-9C03-4AAAC062A4E1}"/>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La cinética del modelo está determinada por </a:t>
            </a:r>
            <a:r>
              <a:rPr lang="es" b="0" i="1" dirty="0">
                <a:solidFill>
                  <a:srgbClr val="000000"/>
                </a:solidFill>
                <a:effectLst/>
                <a:highlight>
                  <a:srgbClr val="FFFFFF"/>
                </a:highlight>
                <a:latin typeface="inherit"/>
              </a:rPr>
              <a:t>los flujos </a:t>
            </a:r>
            <a:r>
              <a:rPr lang="es" b="0" i="0" dirty="0">
                <a:solidFill>
                  <a:srgbClr val="000000"/>
                </a:solidFill>
                <a:effectLst/>
                <a:highlight>
                  <a:srgbClr val="FFFFFF"/>
                </a:highlight>
                <a:latin typeface="Lato" panose="020F0502020204030203" pitchFamily="34" charset="0"/>
              </a:rPr>
              <a:t>entre los compartimentos que están representados matemáticamente por </a:t>
            </a:r>
            <a:r>
              <a:rPr lang="es" b="0" i="1" dirty="0">
                <a:solidFill>
                  <a:srgbClr val="000000"/>
                </a:solidFill>
                <a:effectLst/>
                <a:highlight>
                  <a:srgbClr val="FFFFFF"/>
                </a:highlight>
                <a:latin typeface="inherit"/>
              </a:rPr>
              <a:t>tasas de cambio.</a:t>
            </a:r>
            <a:endParaRPr lang="en-US" b="0" i="0" dirty="0">
              <a:solidFill>
                <a:srgbClr val="000000"/>
              </a:solidFill>
              <a:effectLst/>
              <a:highlight>
                <a:srgbClr val="FFFFFF"/>
              </a:highlight>
              <a:latin typeface="Lato" panose="020F0502020204030203" pitchFamily="34" charset="0"/>
            </a:endParaRPr>
          </a:p>
          <a:p>
            <a:br>
              <a:rPr lang="en-US" dirty="0"/>
            </a:br>
            <a:endParaRPr lang="en-US" dirty="0"/>
          </a:p>
        </p:txBody>
      </p:sp>
      <p:pic>
        <p:nvPicPr>
          <p:cNvPr id="18434" name="Picture 2">
            <a:extLst>
              <a:ext uri="{FF2B5EF4-FFF2-40B4-BE49-F238E27FC236}">
                <a16:creationId xmlns:a16="http://schemas.microsoft.com/office/drawing/2014/main" id="{F8CBCC37-30DD-8F82-3A86-8EC0C58E18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2368" y="3208155"/>
            <a:ext cx="7451124" cy="2968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79107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601DA-9173-641A-D1AD-0093290F4BBD}"/>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Cinética del modelo</a:t>
            </a:r>
            <a:endParaRPr lang="en-US" dirty="0"/>
          </a:p>
        </p:txBody>
      </p:sp>
      <p:sp>
        <p:nvSpPr>
          <p:cNvPr id="3" name="Content Placeholder 2">
            <a:extLst>
              <a:ext uri="{FF2B5EF4-FFF2-40B4-BE49-F238E27FC236}">
                <a16:creationId xmlns:a16="http://schemas.microsoft.com/office/drawing/2014/main" id="{3B5DF9F4-0F2A-3E8F-9C03-4AAAC062A4E1}"/>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La cinética del modelo está determinada por </a:t>
            </a:r>
            <a:r>
              <a:rPr lang="es" b="0" i="1" dirty="0">
                <a:solidFill>
                  <a:srgbClr val="000000"/>
                </a:solidFill>
                <a:effectLst/>
                <a:highlight>
                  <a:srgbClr val="FFFFFF"/>
                </a:highlight>
                <a:latin typeface="inherit"/>
              </a:rPr>
              <a:t>los flujos </a:t>
            </a:r>
            <a:r>
              <a:rPr lang="es" b="0" i="0" dirty="0">
                <a:solidFill>
                  <a:srgbClr val="000000"/>
                </a:solidFill>
                <a:effectLst/>
                <a:highlight>
                  <a:srgbClr val="FFFFFF"/>
                </a:highlight>
                <a:latin typeface="Lato" panose="020F0502020204030203" pitchFamily="34" charset="0"/>
              </a:rPr>
              <a:t>entre los compartimentos que están representados matemáticamente por </a:t>
            </a:r>
            <a:r>
              <a:rPr lang="es" b="0" i="1" dirty="0">
                <a:solidFill>
                  <a:srgbClr val="000000"/>
                </a:solidFill>
                <a:effectLst/>
                <a:highlight>
                  <a:srgbClr val="FFFFFF"/>
                </a:highlight>
                <a:latin typeface="inherit"/>
              </a:rPr>
              <a:t>tasas de cambio.</a:t>
            </a:r>
            <a:endParaRPr lang="en-US" b="0" i="0" dirty="0">
              <a:solidFill>
                <a:srgbClr val="000000"/>
              </a:solidFill>
              <a:effectLst/>
              <a:highlight>
                <a:srgbClr val="FFFFFF"/>
              </a:highlight>
              <a:latin typeface="Lato" panose="020F0502020204030203" pitchFamily="34" charset="0"/>
            </a:endParaRPr>
          </a:p>
          <a:p>
            <a:br>
              <a:rPr lang="en-US" dirty="0"/>
            </a:br>
            <a:endParaRPr lang="en-US" dirty="0"/>
          </a:p>
        </p:txBody>
      </p:sp>
      <p:pic>
        <p:nvPicPr>
          <p:cNvPr id="18434" name="Picture 2">
            <a:extLst>
              <a:ext uri="{FF2B5EF4-FFF2-40B4-BE49-F238E27FC236}">
                <a16:creationId xmlns:a16="http://schemas.microsoft.com/office/drawing/2014/main" id="{F8CBCC37-30DD-8F82-3A86-8EC0C58E18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2368" y="3208155"/>
            <a:ext cx="7451124" cy="296880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C3A7BF4-4AEC-5731-4895-1E4DF7C2AB77}"/>
              </a:ext>
            </a:extLst>
          </p:cNvPr>
          <p:cNvSpPr txBox="1"/>
          <p:nvPr/>
        </p:nvSpPr>
        <p:spPr>
          <a:xfrm>
            <a:off x="1661664" y="5746979"/>
            <a:ext cx="8449287" cy="1477328"/>
          </a:xfrm>
          <a:prstGeom prst="rect">
            <a:avLst/>
          </a:prstGeom>
          <a:noFill/>
        </p:spPr>
        <p:txBody>
          <a:bodyPr wrap="square">
            <a:spAutoFit/>
          </a:bodyPr>
          <a:lstStyle/>
          <a:p>
            <a:pPr fontAlgn="base"/>
            <a:r>
              <a:rPr lang="es" dirty="0">
                <a:effectLst/>
                <a:latin typeface="inherit"/>
              </a:rPr>
              <a:t>Los flujos dependen de las características de la población </a:t>
            </a:r>
            <a:r>
              <a:rPr lang="es" i="1" dirty="0">
                <a:effectLst/>
                <a:latin typeface="inherit"/>
              </a:rPr>
              <a:t>huésped </a:t>
            </a:r>
            <a:r>
              <a:rPr lang="es" dirty="0">
                <a:effectLst/>
                <a:latin typeface="inherit"/>
              </a:rPr>
              <a:t>y de la </a:t>
            </a:r>
            <a:r>
              <a:rPr lang="es" i="1" dirty="0">
                <a:effectLst/>
                <a:latin typeface="inherit"/>
              </a:rPr>
              <a:t>biología del patógeno </a:t>
            </a:r>
            <a:r>
              <a:rPr lang="es" dirty="0">
                <a:effectLst/>
                <a:latin typeface="inherit"/>
              </a:rPr>
              <a:t>e incluyen aspectos como las tasas de contacto entre huéspedes y la infectividad del patógeno. Estas variables son </a:t>
            </a:r>
            <a:r>
              <a:rPr lang="es" i="1" dirty="0">
                <a:effectLst/>
                <a:latin typeface="inherit"/>
              </a:rPr>
              <a:t>los parámetros de nuestro modelo </a:t>
            </a:r>
            <a:r>
              <a:rPr lang="es" dirty="0">
                <a:effectLst/>
                <a:latin typeface="inherit"/>
              </a:rPr>
              <a:t>.</a:t>
            </a:r>
          </a:p>
          <a:p>
            <a:br>
              <a:rPr lang="en-US" dirty="0"/>
            </a:br>
            <a:endParaRPr lang="en-US" dirty="0"/>
          </a:p>
        </p:txBody>
      </p:sp>
    </p:spTree>
    <p:extLst>
      <p:ext uri="{BB962C8B-B14F-4D97-AF65-F5344CB8AC3E}">
        <p14:creationId xmlns:p14="http://schemas.microsoft.com/office/powerpoint/2010/main" val="39382103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B8588-40FC-8163-28DE-AD3520200A17}"/>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Anotar el modelo: Variables</a:t>
            </a:r>
            <a:endParaRPr lang="en-US" dirty="0"/>
          </a:p>
        </p:txBody>
      </p:sp>
      <p:sp>
        <p:nvSpPr>
          <p:cNvPr id="3" name="Content Placeholder 2">
            <a:extLst>
              <a:ext uri="{FF2B5EF4-FFF2-40B4-BE49-F238E27FC236}">
                <a16:creationId xmlns:a16="http://schemas.microsoft.com/office/drawing/2014/main" id="{6F1CD4F4-31B5-27FA-385C-8817737508F1}"/>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Asigne a cada variable de estado una variable única (normalmente una letra romana)</a:t>
            </a:r>
          </a:p>
          <a:p>
            <a:pPr algn="l" fontAlgn="base">
              <a:buFont typeface="Arial" panose="020B0604020202020204" pitchFamily="34" charset="0"/>
              <a:buChar char="•"/>
            </a:pPr>
            <a:r>
              <a:rPr lang="es" b="0" i="0" dirty="0">
                <a:solidFill>
                  <a:srgbClr val="000000"/>
                </a:solidFill>
                <a:effectLst/>
                <a:highlight>
                  <a:srgbClr val="FFFFFF"/>
                </a:highlight>
                <a:latin typeface="Lato" panose="020F0502020204030203" pitchFamily="34" charset="0"/>
              </a:rPr>
              <a:t>Susceptible: ( </a:t>
            </a:r>
            <a:r>
              <a:rPr lang="es" b="0" i="0" u="none" strike="noStrike" dirty="0">
                <a:solidFill>
                  <a:srgbClr val="000000"/>
                </a:solidFill>
                <a:effectLst/>
                <a:highlight>
                  <a:srgbClr val="FFFFFF"/>
                </a:highlight>
                <a:latin typeface="STIXGeneral-Italic"/>
              </a:rPr>
              <a:t>𝑆 </a:t>
            </a:r>
            <a:r>
              <a:rPr lang="es" b="0" i="0" u="none" strike="noStrike" dirty="0">
                <a:solidFill>
                  <a:srgbClr val="000000"/>
                </a:solidFill>
                <a:effectLst/>
                <a:highlight>
                  <a:srgbClr val="FFFFFF"/>
                </a:highlight>
                <a:latin typeface="inherit"/>
              </a:rPr>
              <a:t> </a:t>
            </a:r>
            <a:r>
              <a:rPr lang="es" b="0" i="0" dirty="0">
                <a:solidFill>
                  <a:srgbClr val="000000"/>
                </a:solidFill>
                <a:effectLst/>
                <a:highlight>
                  <a:srgbClr val="FFFFFF"/>
                </a:highlight>
                <a:latin typeface="Lato" panose="020F0502020204030203" pitchFamily="34" charset="0"/>
              </a:rPr>
              <a:t>para proporción, </a:t>
            </a:r>
            <a:r>
              <a:rPr lang="es" b="0" i="0" u="none" strike="noStrike" dirty="0">
                <a:solidFill>
                  <a:srgbClr val="000000"/>
                </a:solidFill>
                <a:effectLst/>
                <a:highlight>
                  <a:srgbClr val="FFFFFF"/>
                </a:highlight>
                <a:latin typeface="STIXGeneral-Italic"/>
              </a:rPr>
              <a:t>𝑋 </a:t>
            </a:r>
            <a:r>
              <a:rPr lang="es" b="0" i="0" u="none" strike="noStrike" dirty="0">
                <a:solidFill>
                  <a:srgbClr val="000000"/>
                </a:solidFill>
                <a:effectLst/>
                <a:highlight>
                  <a:srgbClr val="FFFFFF"/>
                </a:highlight>
                <a:latin typeface="inherit"/>
              </a:rPr>
              <a:t> </a:t>
            </a:r>
            <a:r>
              <a:rPr lang="es" b="0" i="0" dirty="0">
                <a:solidFill>
                  <a:srgbClr val="000000"/>
                </a:solidFill>
                <a:effectLst/>
                <a:highlight>
                  <a:srgbClr val="FFFFFF"/>
                </a:highlight>
                <a:latin typeface="Lato" panose="020F0502020204030203" pitchFamily="34" charset="0"/>
              </a:rPr>
              <a:t>para número)</a:t>
            </a:r>
          </a:p>
          <a:p>
            <a:pPr algn="l" fontAlgn="base">
              <a:buFont typeface="Arial" panose="020B0604020202020204" pitchFamily="34" charset="0"/>
              <a:buChar char="•"/>
            </a:pPr>
            <a:r>
              <a:rPr lang="es" b="0" i="0" dirty="0">
                <a:solidFill>
                  <a:srgbClr val="000000"/>
                </a:solidFill>
                <a:effectLst/>
                <a:highlight>
                  <a:srgbClr val="FFFFFF"/>
                </a:highlight>
                <a:latin typeface="Lato" panose="020F0502020204030203" pitchFamily="34" charset="0"/>
              </a:rPr>
              <a:t>Infeccioso: ( </a:t>
            </a:r>
            <a:r>
              <a:rPr lang="es" b="0" i="0" u="none" strike="noStrike" dirty="0">
                <a:solidFill>
                  <a:srgbClr val="000000"/>
                </a:solidFill>
                <a:effectLst/>
                <a:highlight>
                  <a:srgbClr val="FFFFFF"/>
                </a:highlight>
                <a:latin typeface="STIXGeneral-Italic"/>
              </a:rPr>
              <a:t>𝐼 </a:t>
            </a:r>
            <a:r>
              <a:rPr lang="es" b="0" i="0" u="none" strike="noStrike" dirty="0">
                <a:solidFill>
                  <a:srgbClr val="000000"/>
                </a:solidFill>
                <a:effectLst/>
                <a:highlight>
                  <a:srgbClr val="FFFFFF"/>
                </a:highlight>
                <a:latin typeface="inherit"/>
              </a:rPr>
              <a:t> </a:t>
            </a:r>
            <a:r>
              <a:rPr lang="es" b="0" i="0" dirty="0">
                <a:solidFill>
                  <a:srgbClr val="000000"/>
                </a:solidFill>
                <a:effectLst/>
                <a:highlight>
                  <a:srgbClr val="FFFFFF"/>
                </a:highlight>
                <a:latin typeface="Lato" panose="020F0502020204030203" pitchFamily="34" charset="0"/>
              </a:rPr>
              <a:t>para proporción, </a:t>
            </a:r>
            <a:r>
              <a:rPr lang="es" b="0" i="0" u="none" strike="noStrike" dirty="0">
                <a:solidFill>
                  <a:srgbClr val="000000"/>
                </a:solidFill>
                <a:effectLst/>
                <a:highlight>
                  <a:srgbClr val="FFFFFF"/>
                </a:highlight>
                <a:latin typeface="STIXGeneral-Italic"/>
              </a:rPr>
              <a:t>𝑌 </a:t>
            </a:r>
            <a:r>
              <a:rPr lang="es" b="0" i="0" u="none" strike="noStrike" dirty="0">
                <a:solidFill>
                  <a:srgbClr val="000000"/>
                </a:solidFill>
                <a:effectLst/>
                <a:highlight>
                  <a:srgbClr val="FFFFFF"/>
                </a:highlight>
                <a:latin typeface="inherit"/>
              </a:rPr>
              <a:t> </a:t>
            </a:r>
            <a:r>
              <a:rPr lang="es" b="0" i="0" dirty="0">
                <a:solidFill>
                  <a:srgbClr val="000000"/>
                </a:solidFill>
                <a:effectLst/>
                <a:highlight>
                  <a:srgbClr val="FFFFFF"/>
                </a:highlight>
                <a:latin typeface="Lato" panose="020F0502020204030203" pitchFamily="34" charset="0"/>
              </a:rPr>
              <a:t>para número)</a:t>
            </a:r>
          </a:p>
          <a:p>
            <a:pPr algn="l" fontAlgn="base">
              <a:buFont typeface="Arial" panose="020B0604020202020204" pitchFamily="34" charset="0"/>
              <a:buChar char="•"/>
            </a:pPr>
            <a:r>
              <a:rPr lang="es" b="0" i="0" dirty="0">
                <a:solidFill>
                  <a:srgbClr val="000000"/>
                </a:solidFill>
                <a:effectLst/>
                <a:highlight>
                  <a:srgbClr val="FFFFFF"/>
                </a:highlight>
                <a:latin typeface="Lato" panose="020F0502020204030203" pitchFamily="34" charset="0"/>
              </a:rPr>
              <a:t>Recuperado: ( </a:t>
            </a:r>
            <a:r>
              <a:rPr lang="es" b="0" i="0" u="none" strike="noStrike">
                <a:solidFill>
                  <a:srgbClr val="000000"/>
                </a:solidFill>
                <a:effectLst/>
                <a:highlight>
                  <a:srgbClr val="FFFFFF"/>
                </a:highlight>
                <a:latin typeface="STIXGeneral-Italic"/>
              </a:rPr>
              <a:t>𝑅 </a:t>
            </a:r>
            <a:r>
              <a:rPr lang="es" b="0" i="0" u="none" strike="noStrike">
                <a:solidFill>
                  <a:srgbClr val="000000"/>
                </a:solidFill>
                <a:effectLst/>
                <a:highlight>
                  <a:srgbClr val="FFFFFF"/>
                </a:highlight>
                <a:latin typeface="inherit"/>
              </a:rPr>
              <a:t> </a:t>
            </a:r>
            <a:r>
              <a:rPr lang="es" b="0" i="0" dirty="0">
                <a:solidFill>
                  <a:srgbClr val="000000"/>
                </a:solidFill>
                <a:effectLst/>
                <a:highlight>
                  <a:srgbClr val="FFFFFF"/>
                </a:highlight>
                <a:latin typeface="Lato" panose="020F0502020204030203" pitchFamily="34" charset="0"/>
              </a:rPr>
              <a:t>para proporción, </a:t>
            </a:r>
            <a:r>
              <a:rPr lang="es" b="0" i="0" u="none" strike="noStrike">
                <a:solidFill>
                  <a:srgbClr val="000000"/>
                </a:solidFill>
                <a:effectLst/>
                <a:highlight>
                  <a:srgbClr val="FFFFFF"/>
                </a:highlight>
                <a:latin typeface="STIXGeneral-Italic"/>
              </a:rPr>
              <a:t>𝑍 </a:t>
            </a:r>
            <a:r>
              <a:rPr lang="es" b="0" i="0" u="none" strike="noStrike">
                <a:solidFill>
                  <a:srgbClr val="000000"/>
                </a:solidFill>
                <a:effectLst/>
                <a:highlight>
                  <a:srgbClr val="FFFFFF"/>
                </a:highlight>
                <a:latin typeface="inherit"/>
              </a:rPr>
              <a:t> </a:t>
            </a:r>
            <a:r>
              <a:rPr lang="es" b="0" i="0" dirty="0">
                <a:solidFill>
                  <a:srgbClr val="000000"/>
                </a:solidFill>
                <a:effectLst/>
                <a:highlight>
                  <a:srgbClr val="FFFFFF"/>
                </a:highlight>
                <a:latin typeface="Lato" panose="020F0502020204030203" pitchFamily="34" charset="0"/>
              </a:rPr>
              <a:t>para número)</a:t>
            </a:r>
          </a:p>
          <a:p>
            <a:br>
              <a:rPr lang="en-US" dirty="0"/>
            </a:br>
            <a:endParaRPr lang="en-US" dirty="0"/>
          </a:p>
        </p:txBody>
      </p:sp>
    </p:spTree>
    <p:extLst>
      <p:ext uri="{BB962C8B-B14F-4D97-AF65-F5344CB8AC3E}">
        <p14:creationId xmlns:p14="http://schemas.microsoft.com/office/powerpoint/2010/main" val="2159270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46D8-A707-0B1C-5361-A023BEF094AD}"/>
              </a:ext>
            </a:extLst>
          </p:cNvPr>
          <p:cNvSpPr>
            <a:spLocks noGrp="1"/>
          </p:cNvSpPr>
          <p:nvPr>
            <p:ph type="title"/>
          </p:nvPr>
        </p:nvSpPr>
        <p:spPr/>
        <p:txBody>
          <a:bodyPr/>
          <a:lstStyle/>
          <a:p>
            <a:r>
              <a:rPr lang="es" b="1" i="0" dirty="0">
                <a:solidFill>
                  <a:srgbClr val="000000"/>
                </a:solidFill>
                <a:effectLst/>
                <a:highlight>
                  <a:srgbClr val="FFFFFF"/>
                </a:highlight>
                <a:latin typeface="News Cycle"/>
              </a:rPr>
              <a:t>Anotar el modelo: Variables</a:t>
            </a:r>
            <a:endParaRPr lang="en-US" dirty="0"/>
          </a:p>
        </p:txBody>
      </p:sp>
      <p:sp>
        <p:nvSpPr>
          <p:cNvPr id="3" name="Content Placeholder 2">
            <a:extLst>
              <a:ext uri="{FF2B5EF4-FFF2-40B4-BE49-F238E27FC236}">
                <a16:creationId xmlns:a16="http://schemas.microsoft.com/office/drawing/2014/main" id="{D1A4EE82-7475-5087-8E9D-AD50C87B9DA1}"/>
              </a:ext>
            </a:extLst>
          </p:cNvPr>
          <p:cNvSpPr>
            <a:spLocks noGrp="1"/>
          </p:cNvSpPr>
          <p:nvPr>
            <p:ph idx="1"/>
          </p:nvPr>
        </p:nvSpPr>
        <p:spPr/>
        <p:txBody>
          <a:bodyPr>
            <a:normAutofit fontScale="92500" lnSpcReduction="20000"/>
          </a:bodyPr>
          <a:lstStyle/>
          <a:p>
            <a:pPr algn="l" fontAlgn="base"/>
            <a:r>
              <a:rPr lang="es" b="0" i="0" dirty="0">
                <a:solidFill>
                  <a:srgbClr val="000000"/>
                </a:solidFill>
                <a:effectLst/>
                <a:highlight>
                  <a:srgbClr val="FFFFFF"/>
                </a:highlight>
                <a:latin typeface="Lato" panose="020F0502020204030203" pitchFamily="34" charset="0"/>
              </a:rPr>
              <a:t>Asigne a los parámetros una variable única (normalmente una letra griega)</a:t>
            </a:r>
          </a:p>
          <a:p>
            <a:pPr algn="l" fontAlgn="base">
              <a:buFont typeface="Arial" panose="020B0604020202020204" pitchFamily="34" charset="0"/>
              <a:buChar char="•"/>
            </a:pPr>
            <a:r>
              <a:rPr lang="es" b="0" i="0" dirty="0">
                <a:solidFill>
                  <a:srgbClr val="000000"/>
                </a:solidFill>
                <a:effectLst/>
                <a:highlight>
                  <a:srgbClr val="FFFFFF"/>
                </a:highlight>
                <a:latin typeface="Lato" panose="020F0502020204030203" pitchFamily="34" charset="0"/>
              </a:rPr>
              <a:t>Tasa de contacto: </a:t>
            </a:r>
            <a:r>
              <a:rPr lang="es" b="0" i="0" u="none" strike="noStrike" dirty="0">
                <a:solidFill>
                  <a:srgbClr val="000000"/>
                </a:solidFill>
                <a:effectLst/>
                <a:highlight>
                  <a:srgbClr val="FFFFFF"/>
                </a:highlight>
                <a:latin typeface="STIXGeneral-Italic"/>
              </a:rPr>
              <a:t>𝜅</a:t>
            </a:r>
            <a:endParaRPr lang="en-US" b="0" i="0" dirty="0">
              <a:solidFill>
                <a:srgbClr val="000000"/>
              </a:solidFill>
              <a:effectLst/>
              <a:highlight>
                <a:srgbClr val="FFFFFF"/>
              </a:highlight>
              <a:latin typeface="Lato" panose="020F0502020204030203" pitchFamily="34" charset="0"/>
            </a:endParaRPr>
          </a:p>
          <a:p>
            <a:pPr algn="l" fontAlgn="base">
              <a:buFont typeface="Arial" panose="020B0604020202020204" pitchFamily="34" charset="0"/>
              <a:buChar char="•"/>
            </a:pPr>
            <a:r>
              <a:rPr lang="es" b="0" i="0" dirty="0">
                <a:solidFill>
                  <a:srgbClr val="000000"/>
                </a:solidFill>
                <a:effectLst/>
                <a:highlight>
                  <a:srgbClr val="FFFFFF"/>
                </a:highlight>
                <a:latin typeface="Lato" panose="020F0502020204030203" pitchFamily="34" charset="0"/>
              </a:rPr>
              <a:t>Infectividad del patógeno: </a:t>
            </a:r>
            <a:r>
              <a:rPr lang="es" b="0" i="0" u="none" strike="noStrike" dirty="0">
                <a:solidFill>
                  <a:srgbClr val="000000"/>
                </a:solidFill>
                <a:effectLst/>
                <a:highlight>
                  <a:srgbClr val="FFFFFF"/>
                </a:highlight>
                <a:latin typeface="STIXGeneral-Italic"/>
              </a:rPr>
              <a:t>𝜈</a:t>
            </a:r>
            <a:endParaRPr lang="en-US" b="0" i="0" dirty="0">
              <a:solidFill>
                <a:srgbClr val="000000"/>
              </a:solidFill>
              <a:effectLst/>
              <a:highlight>
                <a:srgbClr val="FFFFFF"/>
              </a:highlight>
              <a:latin typeface="Lato" panose="020F0502020204030203" pitchFamily="34" charset="0"/>
            </a:endParaRPr>
          </a:p>
          <a:p>
            <a:pPr algn="l" fontAlgn="base">
              <a:buFont typeface="Arial" panose="020B0604020202020204" pitchFamily="34" charset="0"/>
              <a:buChar char="•"/>
            </a:pPr>
            <a:r>
              <a:rPr lang="es" b="0" i="0" dirty="0">
                <a:solidFill>
                  <a:srgbClr val="000000"/>
                </a:solidFill>
                <a:effectLst/>
                <a:highlight>
                  <a:srgbClr val="FFFFFF"/>
                </a:highlight>
                <a:latin typeface="Lato" panose="020F0502020204030203" pitchFamily="34" charset="0"/>
              </a:rPr>
              <a:t>Transmisibilidad (tasa de contacto multiplicada por infectividad): </a:t>
            </a:r>
            <a:r>
              <a:rPr lang="es" b="0" i="0" u="none" strike="noStrike" dirty="0">
                <a:solidFill>
                  <a:srgbClr val="000000"/>
                </a:solidFill>
                <a:effectLst/>
                <a:highlight>
                  <a:srgbClr val="FFFFFF"/>
                </a:highlight>
                <a:latin typeface="STIXGeneral-Italic"/>
              </a:rPr>
              <a:t>𝛽 </a:t>
            </a:r>
            <a:r>
              <a:rPr lang="es" b="0" i="0" u="none" strike="noStrike" dirty="0">
                <a:solidFill>
                  <a:srgbClr val="000000"/>
                </a:solidFill>
                <a:effectLst/>
                <a:highlight>
                  <a:srgbClr val="FFFFFF"/>
                </a:highlight>
                <a:latin typeface="STIXGeneral-Regular"/>
              </a:rPr>
              <a:t>= </a:t>
            </a:r>
            <a:r>
              <a:rPr lang="es" b="0" i="0" u="none" strike="noStrike" dirty="0">
                <a:solidFill>
                  <a:srgbClr val="000000"/>
                </a:solidFill>
                <a:effectLst/>
                <a:highlight>
                  <a:srgbClr val="FFFFFF"/>
                </a:highlight>
                <a:latin typeface="STIXGeneral-Italic"/>
              </a:rPr>
              <a:t>𝜅 </a:t>
            </a:r>
            <a:r>
              <a:rPr lang="es" b="0" i="0" u="none" strike="noStrike" dirty="0">
                <a:solidFill>
                  <a:srgbClr val="000000"/>
                </a:solidFill>
                <a:effectLst/>
                <a:highlight>
                  <a:srgbClr val="FFFFFF"/>
                </a:highlight>
                <a:latin typeface="STIXGeneral-Regular"/>
              </a:rPr>
              <a:t>× </a:t>
            </a:r>
            <a:r>
              <a:rPr lang="es" b="0" i="0" u="none" strike="noStrike" dirty="0">
                <a:solidFill>
                  <a:srgbClr val="000000"/>
                </a:solidFill>
                <a:effectLst/>
                <a:highlight>
                  <a:srgbClr val="FFFFFF"/>
                </a:highlight>
                <a:latin typeface="STIXGeneral-Italic"/>
              </a:rPr>
              <a:t>𝜈</a:t>
            </a:r>
            <a:endParaRPr lang="en-US" b="0" i="0" dirty="0">
              <a:solidFill>
                <a:srgbClr val="000000"/>
              </a:solidFill>
              <a:effectLst/>
              <a:highlight>
                <a:srgbClr val="FFFFFF"/>
              </a:highlight>
              <a:latin typeface="Lato" panose="020F0502020204030203" pitchFamily="34" charset="0"/>
            </a:endParaRPr>
          </a:p>
          <a:p>
            <a:pPr algn="l" fontAlgn="base">
              <a:buFont typeface="Arial" panose="020B0604020202020204" pitchFamily="34" charset="0"/>
              <a:buChar char="•"/>
            </a:pPr>
            <a:r>
              <a:rPr lang="es" b="0" i="0" dirty="0">
                <a:solidFill>
                  <a:srgbClr val="000000"/>
                </a:solidFill>
                <a:effectLst/>
                <a:highlight>
                  <a:srgbClr val="FFFFFF"/>
                </a:highlight>
                <a:latin typeface="Lato" panose="020F0502020204030203" pitchFamily="34" charset="0"/>
              </a:rPr>
              <a:t>Tasa de recuperación: </a:t>
            </a:r>
            <a:r>
              <a:rPr lang="es" b="0" i="0" u="none" strike="noStrike" dirty="0">
                <a:solidFill>
                  <a:srgbClr val="000000"/>
                </a:solidFill>
                <a:effectLst/>
                <a:highlight>
                  <a:srgbClr val="FFFFFF"/>
                </a:highlight>
                <a:latin typeface="STIXGeneral-Italic"/>
              </a:rPr>
              <a:t>𝛾</a:t>
            </a:r>
            <a:endParaRPr lang="en-US" b="0" i="0" dirty="0">
              <a:solidFill>
                <a:srgbClr val="000000"/>
              </a:solidFill>
              <a:effectLst/>
              <a:highlight>
                <a:srgbClr val="FFFFFF"/>
              </a:highlight>
              <a:latin typeface="Lato" panose="020F0502020204030203" pitchFamily="34" charset="0"/>
            </a:endParaRPr>
          </a:p>
          <a:p>
            <a:pPr marL="0" indent="0" fontAlgn="base">
              <a:buNone/>
            </a:pPr>
            <a:endParaRPr lang="en-US" b="1" dirty="0">
              <a:solidFill>
                <a:srgbClr val="25679E"/>
              </a:solidFill>
              <a:effectLst/>
              <a:latin typeface="inherit"/>
            </a:endParaRPr>
          </a:p>
          <a:p>
            <a:pPr marL="0" indent="0" fontAlgn="base">
              <a:buNone/>
            </a:pPr>
            <a:r>
              <a:rPr lang="es" b="1" dirty="0">
                <a:solidFill>
                  <a:srgbClr val="25679E"/>
                </a:solidFill>
                <a:effectLst/>
                <a:latin typeface="inherit"/>
              </a:rPr>
              <a:t>Nota: </a:t>
            </a:r>
            <a:r>
              <a:rPr lang="es" dirty="0">
                <a:effectLst/>
                <a:latin typeface="inherit"/>
              </a:rPr>
              <a:t>La notación varía según los autores; No se debe suponer que un símbolo utilizado en dos periódicos diferentes significa lo mismo en cada uno de ellos.</a:t>
            </a:r>
            <a:br>
              <a:rPr lang="en-US" dirty="0"/>
            </a:br>
            <a:endParaRPr lang="en-US" dirty="0"/>
          </a:p>
        </p:txBody>
      </p:sp>
    </p:spTree>
    <p:extLst>
      <p:ext uri="{BB962C8B-B14F-4D97-AF65-F5344CB8AC3E}">
        <p14:creationId xmlns:p14="http://schemas.microsoft.com/office/powerpoint/2010/main" val="17677765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9CDE5-15A6-120C-0725-DD0F3A0F82BF}"/>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Anotando el modelo: Flujos</a:t>
            </a:r>
            <a:endParaRPr lang="en-US" dirty="0"/>
          </a:p>
        </p:txBody>
      </p:sp>
      <p:sp>
        <p:nvSpPr>
          <p:cNvPr id="3" name="Content Placeholder 2">
            <a:extLst>
              <a:ext uri="{FF2B5EF4-FFF2-40B4-BE49-F238E27FC236}">
                <a16:creationId xmlns:a16="http://schemas.microsoft.com/office/drawing/2014/main" id="{50674741-D615-4A68-5D2F-D7CFE5382DE3}"/>
              </a:ext>
            </a:extLst>
          </p:cNvPr>
          <p:cNvSpPr>
            <a:spLocks noGrp="1"/>
          </p:cNvSpPr>
          <p:nvPr>
            <p:ph idx="1"/>
          </p:nvPr>
        </p:nvSpPr>
        <p:spPr/>
        <p:txBody>
          <a:bodyPr/>
          <a:lstStyle/>
          <a:p>
            <a:pPr fontAlgn="base"/>
            <a:r>
              <a:rPr lang="es" dirty="0">
                <a:effectLst/>
                <a:latin typeface="inherit"/>
              </a:rPr>
              <a:t>Sumar los flujos positivos y negativos que afectan a cada variable de estado.</a:t>
            </a:r>
          </a:p>
        </p:txBody>
      </p:sp>
      <p:pic>
        <p:nvPicPr>
          <p:cNvPr id="5" name="Picture 4" descr="A mathematical equation with black letters&#10;&#10;Description automatically generated">
            <a:extLst>
              <a:ext uri="{FF2B5EF4-FFF2-40B4-BE49-F238E27FC236}">
                <a16:creationId xmlns:a16="http://schemas.microsoft.com/office/drawing/2014/main" id="{6245E5F1-0DB7-6DB1-7C25-4FB09A1FA728}"/>
              </a:ext>
            </a:extLst>
          </p:cNvPr>
          <p:cNvPicPr>
            <a:picLocks noChangeAspect="1"/>
          </p:cNvPicPr>
          <p:nvPr/>
        </p:nvPicPr>
        <p:blipFill>
          <a:blip r:embed="rId2"/>
          <a:stretch>
            <a:fillRect/>
          </a:stretch>
        </p:blipFill>
        <p:spPr>
          <a:xfrm>
            <a:off x="1206500" y="2288627"/>
            <a:ext cx="4889500" cy="4495800"/>
          </a:xfrm>
          <a:prstGeom prst="rect">
            <a:avLst/>
          </a:prstGeom>
        </p:spPr>
      </p:pic>
      <p:sp>
        <p:nvSpPr>
          <p:cNvPr id="7" name="TextBox 6">
            <a:extLst>
              <a:ext uri="{FF2B5EF4-FFF2-40B4-BE49-F238E27FC236}">
                <a16:creationId xmlns:a16="http://schemas.microsoft.com/office/drawing/2014/main" id="{42C53EE7-92EF-093F-2EFA-DF8D1B73FDE4}"/>
              </a:ext>
            </a:extLst>
          </p:cNvPr>
          <p:cNvSpPr txBox="1"/>
          <p:nvPr/>
        </p:nvSpPr>
        <p:spPr>
          <a:xfrm>
            <a:off x="5676900" y="2690336"/>
            <a:ext cx="6096000" cy="1477328"/>
          </a:xfrm>
          <a:prstGeom prst="rect">
            <a:avLst/>
          </a:prstGeom>
          <a:noFill/>
        </p:spPr>
        <p:txBody>
          <a:bodyPr wrap="square">
            <a:spAutoFit/>
          </a:bodyPr>
          <a:lstStyle/>
          <a:p>
            <a:pPr algn="l" fontAlgn="base"/>
            <a:r>
              <a:rPr lang="es" b="1" i="0" dirty="0">
                <a:solidFill>
                  <a:srgbClr val="25679E"/>
                </a:solidFill>
                <a:effectLst/>
                <a:highlight>
                  <a:srgbClr val="FFFFFF"/>
                </a:highlight>
                <a:latin typeface="inherit"/>
              </a:rPr>
              <a:t>Nota: </a:t>
            </a:r>
            <a:r>
              <a:rPr lang="es" b="0" i="0" dirty="0">
                <a:solidFill>
                  <a:srgbClr val="000000"/>
                </a:solidFill>
                <a:effectLst/>
                <a:highlight>
                  <a:srgbClr val="FFFFFF"/>
                </a:highlight>
                <a:latin typeface="Lato" panose="020F0502020204030203" pitchFamily="34" charset="0"/>
              </a:rPr>
              <a:t>Estas ecuaciones también se pueden derivar usando cocientes de diferencias y el teorema fundamental del cálculo. Me resulta más sencillo pensar en términos de flujos.</a:t>
            </a:r>
          </a:p>
          <a:p>
            <a:br>
              <a:rPr lang="en-US" dirty="0"/>
            </a:br>
            <a:endParaRPr lang="en-US" dirty="0"/>
          </a:p>
        </p:txBody>
      </p:sp>
    </p:spTree>
    <p:extLst>
      <p:ext uri="{BB962C8B-B14F-4D97-AF65-F5344CB8AC3E}">
        <p14:creationId xmlns:p14="http://schemas.microsoft.com/office/powerpoint/2010/main" val="39685101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D64CC-D935-9B04-6EE8-1AEFDC3AF772}"/>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La fuerza de la infección</a:t>
            </a:r>
            <a:endParaRPr lang="en-US" dirty="0"/>
          </a:p>
        </p:txBody>
      </p:sp>
      <p:sp>
        <p:nvSpPr>
          <p:cNvPr id="3" name="Content Placeholder 2">
            <a:extLst>
              <a:ext uri="{FF2B5EF4-FFF2-40B4-BE49-F238E27FC236}">
                <a16:creationId xmlns:a16="http://schemas.microsoft.com/office/drawing/2014/main" id="{CB44F517-56EF-7309-6B3E-D7AD2721FA9F}"/>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Es común pensar que la velocidad a la que </a:t>
            </a:r>
            <a:r>
              <a:rPr lang="es" b="0" i="0" dirty="0" err="1">
                <a:solidFill>
                  <a:srgbClr val="000000"/>
                </a:solidFill>
                <a:effectLst/>
                <a:highlight>
                  <a:srgbClr val="FFFFFF"/>
                </a:highlight>
                <a:latin typeface="Lato" panose="020F0502020204030203" pitchFamily="34" charset="0"/>
              </a:rPr>
              <a:t>los susceptibles </a:t>
            </a:r>
            <a:r>
              <a:rPr lang="es" b="0" i="0" dirty="0">
                <a:solidFill>
                  <a:srgbClr val="000000"/>
                </a:solidFill>
                <a:effectLst/>
                <a:highlight>
                  <a:srgbClr val="FFFFFF"/>
                </a:highlight>
                <a:latin typeface="Lato" panose="020F0502020204030203" pitchFamily="34" charset="0"/>
              </a:rPr>
              <a:t>se infectan es causada por una fuerza que actúa sobre cada susceptible individualmente.</a:t>
            </a:r>
          </a:p>
          <a:p>
            <a:r>
              <a:rPr lang="es" b="0" i="0" dirty="0">
                <a:solidFill>
                  <a:srgbClr val="000000"/>
                </a:solidFill>
                <a:effectLst/>
                <a:highlight>
                  <a:srgbClr val="FFFFFF"/>
                </a:highlight>
                <a:latin typeface="Lato" panose="020F0502020204030203" pitchFamily="34" charset="0"/>
              </a:rPr>
              <a:t>Esta </a:t>
            </a:r>
            <a:r>
              <a:rPr lang="es" b="0" i="1" dirty="0">
                <a:solidFill>
                  <a:srgbClr val="000000"/>
                </a:solidFill>
                <a:effectLst/>
                <a:highlight>
                  <a:srgbClr val="FFFFFF"/>
                </a:highlight>
                <a:latin typeface="Lato" panose="020F0502020204030203" pitchFamily="34" charset="0"/>
              </a:rPr>
              <a:t>fuerza de infección </a:t>
            </a:r>
            <a:r>
              <a:rPr lang="es" b="0" i="0" dirty="0">
                <a:solidFill>
                  <a:srgbClr val="000000"/>
                </a:solidFill>
                <a:effectLst/>
                <a:highlight>
                  <a:srgbClr val="FFFFFF"/>
                </a:highlight>
                <a:latin typeface="Lato" panose="020F0502020204030203" pitchFamily="34" charset="0"/>
              </a:rPr>
              <a:t>, que podríamos denotar por </a:t>
            </a:r>
            <a:r>
              <a:rPr lang="es" b="0" i="0" u="none" strike="noStrike" dirty="0">
                <a:solidFill>
                  <a:srgbClr val="000000"/>
                </a:solidFill>
                <a:effectLst/>
                <a:highlight>
                  <a:srgbClr val="FFFFFF"/>
                </a:highlight>
                <a:latin typeface="inherit"/>
              </a:rPr>
              <a:t>𝜆 </a:t>
            </a:r>
            <a:r>
              <a:rPr lang="es" b="0" i="0" dirty="0">
                <a:solidFill>
                  <a:srgbClr val="000000"/>
                </a:solidFill>
                <a:effectLst/>
                <a:highlight>
                  <a:srgbClr val="FFFFFF"/>
                </a:highlight>
                <a:latin typeface="Lato" panose="020F0502020204030203" pitchFamily="34" charset="0"/>
              </a:rPr>
              <a:t>, se puede </a:t>
            </a:r>
            <a:r>
              <a:rPr lang="es" b="0" i="0" dirty="0" err="1">
                <a:solidFill>
                  <a:srgbClr val="000000"/>
                </a:solidFill>
                <a:effectLst/>
                <a:highlight>
                  <a:srgbClr val="FFFFFF"/>
                </a:highlight>
                <a:latin typeface="Lato" panose="020F0502020204030203" pitchFamily="34" charset="0"/>
              </a:rPr>
              <a:t>identificar </a:t>
            </a:r>
            <a:r>
              <a:rPr lang="es" b="0" i="0" dirty="0">
                <a:solidFill>
                  <a:srgbClr val="000000"/>
                </a:solidFill>
                <a:effectLst/>
                <a:highlight>
                  <a:srgbClr val="FFFFFF"/>
                </a:highlight>
                <a:latin typeface="Lato" panose="020F0502020204030203" pitchFamily="34" charset="0"/>
              </a:rPr>
              <a:t>factorizando </a:t>
            </a:r>
            <a:r>
              <a:rPr lang="es" b="0" i="0" u="none" strike="noStrike" dirty="0">
                <a:solidFill>
                  <a:srgbClr val="000000"/>
                </a:solidFill>
                <a:effectLst/>
                <a:highlight>
                  <a:srgbClr val="FFFFFF"/>
                </a:highlight>
                <a:latin typeface="STIXGeneral-Italic"/>
              </a:rPr>
              <a:t>𝑋 </a:t>
            </a:r>
            <a:r>
              <a:rPr lang="es" b="0" i="0" dirty="0">
                <a:solidFill>
                  <a:srgbClr val="000000"/>
                </a:solidFill>
                <a:effectLst/>
                <a:highlight>
                  <a:srgbClr val="FFFFFF"/>
                </a:highlight>
                <a:latin typeface="Lato" panose="020F0502020204030203" pitchFamily="34" charset="0"/>
              </a:rPr>
              <a:t>de nuestra ecuación para</a:t>
            </a:r>
            <a:br>
              <a:rPr lang="en-US" dirty="0"/>
            </a:br>
            <a:endParaRPr lang="en-US" dirty="0"/>
          </a:p>
        </p:txBody>
      </p:sp>
      <p:pic>
        <p:nvPicPr>
          <p:cNvPr id="5" name="Picture 4" descr="A mathematical equation with black text&#10;&#10;Description automatically generated with medium confidence">
            <a:extLst>
              <a:ext uri="{FF2B5EF4-FFF2-40B4-BE49-F238E27FC236}">
                <a16:creationId xmlns:a16="http://schemas.microsoft.com/office/drawing/2014/main" id="{7723471B-D81B-64B4-C5BF-F84DC2953706}"/>
              </a:ext>
            </a:extLst>
          </p:cNvPr>
          <p:cNvPicPr>
            <a:picLocks noChangeAspect="1"/>
          </p:cNvPicPr>
          <p:nvPr/>
        </p:nvPicPr>
        <p:blipFill>
          <a:blip r:embed="rId2"/>
          <a:stretch>
            <a:fillRect/>
          </a:stretch>
        </p:blipFill>
        <p:spPr>
          <a:xfrm>
            <a:off x="3714312" y="4118682"/>
            <a:ext cx="3653439" cy="2374193"/>
          </a:xfrm>
          <a:prstGeom prst="rect">
            <a:avLst/>
          </a:prstGeom>
        </p:spPr>
      </p:pic>
    </p:spTree>
    <p:extLst>
      <p:ext uri="{BB962C8B-B14F-4D97-AF65-F5344CB8AC3E}">
        <p14:creationId xmlns:p14="http://schemas.microsoft.com/office/powerpoint/2010/main" val="24170782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8A8FA-B406-9AB9-E366-7A9FA5137329}"/>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Transmisión dependiente de la densidad y de la frecuencia</a:t>
            </a:r>
            <a:endParaRPr lang="en-US" dirty="0"/>
          </a:p>
        </p:txBody>
      </p:sp>
      <p:sp>
        <p:nvSpPr>
          <p:cNvPr id="3" name="Content Placeholder 2">
            <a:extLst>
              <a:ext uri="{FF2B5EF4-FFF2-40B4-BE49-F238E27FC236}">
                <a16:creationId xmlns:a16="http://schemas.microsoft.com/office/drawing/2014/main" id="{E8813951-3A84-81FD-CD01-D514ADA14215}"/>
              </a:ext>
            </a:extLst>
          </p:cNvPr>
          <p:cNvSpPr>
            <a:spLocks noGrp="1"/>
          </p:cNvSpPr>
          <p:nvPr>
            <p:ph idx="1"/>
          </p:nvPr>
        </p:nvSpPr>
        <p:spPr/>
        <p:txBody>
          <a:bodyPr>
            <a:normAutofit/>
          </a:bodyPr>
          <a:lstStyle/>
          <a:p>
            <a:r>
              <a:rPr lang="es" b="0" i="0" dirty="0">
                <a:solidFill>
                  <a:srgbClr val="000000"/>
                </a:solidFill>
                <a:effectLst/>
                <a:highlight>
                  <a:srgbClr val="FFFFFF"/>
                </a:highlight>
                <a:latin typeface="Lato" panose="020F0502020204030203" pitchFamily="34" charset="0"/>
              </a:rPr>
              <a:t>La fuerza de la infección puede adoptar muchas formas diferentes según las condiciones en las que se produce la transmisión. Una distinción común es entre </a:t>
            </a:r>
            <a:r>
              <a:rPr lang="es" b="0" i="1" dirty="0">
                <a:solidFill>
                  <a:srgbClr val="000000"/>
                </a:solidFill>
                <a:effectLst/>
                <a:highlight>
                  <a:srgbClr val="FFFFFF"/>
                </a:highlight>
                <a:latin typeface="Lato" panose="020F0502020204030203" pitchFamily="34" charset="0"/>
              </a:rPr>
              <a:t>transmisión dependiente de la densidad </a:t>
            </a:r>
            <a:r>
              <a:rPr lang="es" b="0" i="0" dirty="0">
                <a:solidFill>
                  <a:srgbClr val="000000"/>
                </a:solidFill>
                <a:effectLst/>
                <a:highlight>
                  <a:srgbClr val="FFFFFF"/>
                </a:highlight>
                <a:latin typeface="Lato" panose="020F0502020204030203" pitchFamily="34" charset="0"/>
              </a:rPr>
              <a:t>( </a:t>
            </a:r>
            <a:r>
              <a:rPr lang="es" b="0" i="0" u="none" strike="noStrike" dirty="0">
                <a:solidFill>
                  <a:srgbClr val="000000"/>
                </a:solidFill>
                <a:effectLst/>
                <a:highlight>
                  <a:srgbClr val="FFFFFF"/>
                </a:highlight>
                <a:latin typeface="STIXGeneral-Italic"/>
              </a:rPr>
              <a:t>𝜆 </a:t>
            </a:r>
            <a:r>
              <a:rPr lang="es" b="0" i="0" u="none" strike="noStrike" dirty="0">
                <a:solidFill>
                  <a:srgbClr val="000000"/>
                </a:solidFill>
                <a:effectLst/>
                <a:highlight>
                  <a:srgbClr val="FFFFFF"/>
                </a:highlight>
                <a:latin typeface="STIXGeneral-Regular"/>
              </a:rPr>
              <a:t>= </a:t>
            </a:r>
            <a:r>
              <a:rPr lang="es" b="0" i="0" u="none" strike="noStrike" dirty="0">
                <a:solidFill>
                  <a:srgbClr val="000000"/>
                </a:solidFill>
                <a:effectLst/>
                <a:highlight>
                  <a:srgbClr val="FFFFFF"/>
                </a:highlight>
                <a:latin typeface="STIXGeneral-Italic"/>
              </a:rPr>
              <a:t>𝛽𝑌 </a:t>
            </a:r>
            <a:r>
              <a:rPr lang="es" b="0" i="0" dirty="0">
                <a:solidFill>
                  <a:srgbClr val="000000"/>
                </a:solidFill>
                <a:effectLst/>
                <a:highlight>
                  <a:srgbClr val="FFFFFF"/>
                </a:highlight>
                <a:latin typeface="Lato" panose="020F0502020204030203" pitchFamily="34" charset="0"/>
              </a:rPr>
              <a:t>) y </a:t>
            </a:r>
            <a:r>
              <a:rPr lang="es" b="0" i="1" dirty="0">
                <a:solidFill>
                  <a:srgbClr val="000000"/>
                </a:solidFill>
                <a:effectLst/>
                <a:highlight>
                  <a:srgbClr val="FFFFFF"/>
                </a:highlight>
                <a:latin typeface="Lato" panose="020F0502020204030203" pitchFamily="34" charset="0"/>
              </a:rPr>
              <a:t>transmisión dependiente de la frecuencia </a:t>
            </a:r>
            <a:r>
              <a:rPr lang="es" b="0" i="0" dirty="0">
                <a:solidFill>
                  <a:srgbClr val="000000"/>
                </a:solidFill>
                <a:effectLst/>
                <a:highlight>
                  <a:srgbClr val="FFFFFF"/>
                </a:highlight>
                <a:latin typeface="Lato" panose="020F0502020204030203" pitchFamily="34" charset="0"/>
              </a:rPr>
              <a:t>( </a:t>
            </a:r>
            <a:r>
              <a:rPr lang="es" b="0" i="0" u="none" strike="noStrike" dirty="0">
                <a:solidFill>
                  <a:srgbClr val="000000"/>
                </a:solidFill>
                <a:effectLst/>
                <a:highlight>
                  <a:srgbClr val="FFFFFF"/>
                </a:highlight>
                <a:latin typeface="STIXGeneral-Italic"/>
              </a:rPr>
              <a:t>𝜆 </a:t>
            </a:r>
            <a:r>
              <a:rPr lang="es" b="0" i="0" u="none" strike="noStrike" dirty="0">
                <a:solidFill>
                  <a:srgbClr val="000000"/>
                </a:solidFill>
                <a:effectLst/>
                <a:highlight>
                  <a:srgbClr val="FFFFFF"/>
                </a:highlight>
                <a:latin typeface="STIXGeneral-Regular"/>
              </a:rPr>
              <a:t>= </a:t>
            </a:r>
            <a:r>
              <a:rPr lang="es" b="0" i="0" u="none" strike="noStrike" dirty="0">
                <a:solidFill>
                  <a:srgbClr val="000000"/>
                </a:solidFill>
                <a:effectLst/>
                <a:highlight>
                  <a:srgbClr val="FFFFFF"/>
                </a:highlight>
                <a:latin typeface="STIXGeneral-Italic"/>
              </a:rPr>
              <a:t>𝛽𝑌𝑁 </a:t>
            </a:r>
            <a:r>
              <a:rPr lang="es" b="0" i="0" dirty="0">
                <a:solidFill>
                  <a:srgbClr val="000000"/>
                </a:solidFill>
                <a:effectLst/>
                <a:highlight>
                  <a:srgbClr val="FFFFFF"/>
                </a:highlight>
                <a:latin typeface="Lato" panose="020F0502020204030203" pitchFamily="34" charset="0"/>
              </a:rPr>
              <a:t>, donde </a:t>
            </a:r>
            <a:r>
              <a:rPr lang="es" b="0" i="0" u="none" strike="noStrike" dirty="0">
                <a:solidFill>
                  <a:srgbClr val="000000"/>
                </a:solidFill>
                <a:effectLst/>
                <a:highlight>
                  <a:srgbClr val="FFFFFF"/>
                </a:highlight>
                <a:latin typeface="STIXGeneral-Italic"/>
              </a:rPr>
              <a:t>𝑁 </a:t>
            </a:r>
            <a:r>
              <a:rPr lang="es" b="0" i="0" u="none" strike="noStrike" dirty="0">
                <a:solidFill>
                  <a:srgbClr val="000000"/>
                </a:solidFill>
                <a:effectLst/>
                <a:highlight>
                  <a:srgbClr val="FFFFFF"/>
                </a:highlight>
                <a:latin typeface="STIXGeneral-Regular"/>
              </a:rPr>
              <a:t>= </a:t>
            </a:r>
            <a:r>
              <a:rPr lang="es" b="0" i="0" u="none" strike="noStrike" dirty="0">
                <a:solidFill>
                  <a:srgbClr val="000000"/>
                </a:solidFill>
                <a:effectLst/>
                <a:highlight>
                  <a:srgbClr val="FFFFFF"/>
                </a:highlight>
                <a:latin typeface="STIXGeneral-Italic"/>
              </a:rPr>
              <a:t>𝑋 </a:t>
            </a:r>
            <a:r>
              <a:rPr lang="es" b="0" i="0" u="none" strike="noStrike" dirty="0">
                <a:solidFill>
                  <a:srgbClr val="000000"/>
                </a:solidFill>
                <a:effectLst/>
                <a:highlight>
                  <a:srgbClr val="FFFFFF"/>
                </a:highlight>
                <a:latin typeface="STIXGeneral-Regular"/>
              </a:rPr>
              <a:t>+ </a:t>
            </a:r>
            <a:r>
              <a:rPr lang="es" b="0" i="0" u="none" strike="noStrike" dirty="0">
                <a:solidFill>
                  <a:srgbClr val="000000"/>
                </a:solidFill>
                <a:effectLst/>
                <a:highlight>
                  <a:srgbClr val="FFFFFF"/>
                </a:highlight>
                <a:latin typeface="STIXGeneral-Italic"/>
              </a:rPr>
              <a:t>𝑌 </a:t>
            </a:r>
            <a:r>
              <a:rPr lang="es" b="0" i="0" u="none" strike="noStrike" dirty="0">
                <a:solidFill>
                  <a:srgbClr val="000000"/>
                </a:solidFill>
                <a:effectLst/>
                <a:highlight>
                  <a:srgbClr val="FFFFFF"/>
                </a:highlight>
                <a:latin typeface="STIXGeneral-Regular"/>
              </a:rPr>
              <a:t>+ </a:t>
            </a:r>
            <a:r>
              <a:rPr lang="es" b="0" i="0" u="none" strike="noStrike" dirty="0">
                <a:solidFill>
                  <a:srgbClr val="000000"/>
                </a:solidFill>
                <a:effectLst/>
                <a:highlight>
                  <a:srgbClr val="FFFFFF"/>
                </a:highlight>
                <a:latin typeface="STIXGeneral-Italic"/>
              </a:rPr>
              <a:t>𝑍 </a:t>
            </a:r>
            <a:r>
              <a:rPr lang="es" b="0" i="0" dirty="0">
                <a:solidFill>
                  <a:srgbClr val="000000"/>
                </a:solidFill>
                <a:effectLst/>
                <a:highlight>
                  <a:srgbClr val="FFFFFF"/>
                </a:highlight>
                <a:latin typeface="Lato" panose="020F0502020204030203" pitchFamily="34" charset="0"/>
              </a:rPr>
              <a:t>es el tamaño total de la población).</a:t>
            </a:r>
          </a:p>
        </p:txBody>
      </p:sp>
    </p:spTree>
    <p:extLst>
      <p:ext uri="{BB962C8B-B14F-4D97-AF65-F5344CB8AC3E}">
        <p14:creationId xmlns:p14="http://schemas.microsoft.com/office/powerpoint/2010/main" val="25088110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8A8FA-B406-9AB9-E366-7A9FA5137329}"/>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Transmisión dependiente de la densidad y de la frecuencia</a:t>
            </a:r>
            <a:endParaRPr lang="en-US" dirty="0"/>
          </a:p>
        </p:txBody>
      </p:sp>
      <p:sp>
        <p:nvSpPr>
          <p:cNvPr id="3" name="Content Placeholder 2">
            <a:extLst>
              <a:ext uri="{FF2B5EF4-FFF2-40B4-BE49-F238E27FC236}">
                <a16:creationId xmlns:a16="http://schemas.microsoft.com/office/drawing/2014/main" id="{E8813951-3A84-81FD-CD01-D514ADA14215}"/>
              </a:ext>
            </a:extLst>
          </p:cNvPr>
          <p:cNvSpPr>
            <a:spLocks noGrp="1"/>
          </p:cNvSpPr>
          <p:nvPr>
            <p:ph idx="1"/>
          </p:nvPr>
        </p:nvSpPr>
        <p:spPr/>
        <p:txBody>
          <a:bodyPr>
            <a:normAutofit/>
          </a:bodyPr>
          <a:lstStyle/>
          <a:p>
            <a:r>
              <a:rPr lang="es" b="0" i="0" dirty="0">
                <a:solidFill>
                  <a:srgbClr val="000000"/>
                </a:solidFill>
                <a:effectLst/>
                <a:highlight>
                  <a:srgbClr val="FFFFFF"/>
                </a:highlight>
                <a:latin typeface="Lato" panose="020F0502020204030203" pitchFamily="34" charset="0"/>
              </a:rPr>
              <a:t>Si el tamaño de la población no cambia (es decir, </a:t>
            </a:r>
            <a:r>
              <a:rPr lang="es" b="0" i="0" u="none" strike="noStrike" dirty="0">
                <a:solidFill>
                  <a:srgbClr val="000000"/>
                </a:solidFill>
                <a:effectLst/>
                <a:highlight>
                  <a:srgbClr val="FFFFFF"/>
                </a:highlight>
                <a:latin typeface="STIXGeneral-Italic"/>
              </a:rPr>
              <a:t>𝑁 </a:t>
            </a:r>
            <a:r>
              <a:rPr lang="es" b="0" i="0" u="none" strike="noStrike" dirty="0">
                <a:solidFill>
                  <a:srgbClr val="000000"/>
                </a:solidFill>
                <a:effectLst/>
                <a:highlight>
                  <a:srgbClr val="FFFFFF"/>
                </a:highlight>
                <a:latin typeface="inherit"/>
              </a:rPr>
              <a:t>𝑁 </a:t>
            </a:r>
            <a:r>
              <a:rPr lang="es" b="0" i="0" dirty="0">
                <a:solidFill>
                  <a:srgbClr val="000000"/>
                </a:solidFill>
                <a:effectLst/>
                <a:highlight>
                  <a:srgbClr val="FFFFFF"/>
                </a:highlight>
                <a:latin typeface="Lato" panose="020F0502020204030203" pitchFamily="34" charset="0"/>
              </a:rPr>
              <a:t>es una constante), entonces estos dos modelos difieren solo en las unidades de </a:t>
            </a:r>
            <a:r>
              <a:rPr lang="es" b="0" i="0" u="none" strike="noStrike" dirty="0">
                <a:solidFill>
                  <a:srgbClr val="000000"/>
                </a:solidFill>
                <a:effectLst/>
                <a:highlight>
                  <a:srgbClr val="FFFFFF"/>
                </a:highlight>
                <a:latin typeface="STIXGeneral-Italic"/>
              </a:rPr>
              <a:t>𝛽 </a:t>
            </a:r>
            <a:r>
              <a:rPr lang="es" b="0" i="0" u="none" strike="noStrike" dirty="0">
                <a:solidFill>
                  <a:srgbClr val="000000"/>
                </a:solidFill>
                <a:effectLst/>
                <a:highlight>
                  <a:srgbClr val="FFFFFF"/>
                </a:highlight>
                <a:latin typeface="inherit"/>
              </a:rPr>
              <a:t>𝛽 </a:t>
            </a:r>
            <a:r>
              <a:rPr lang="es" b="0" i="0" dirty="0">
                <a:solidFill>
                  <a:srgbClr val="000000"/>
                </a:solidFill>
                <a:effectLst/>
                <a:highlight>
                  <a:srgbClr val="FFFFFF"/>
                </a:highlight>
                <a:latin typeface="Lato" panose="020F0502020204030203" pitchFamily="34" charset="0"/>
              </a:rPr>
              <a:t>. Sin embargo, si el tamaño de la población cambia (por ejemplo, debido a la mortalidad inducida por enfermedades), entonces estas dos fuerzas de infección dan como resultado resultados dinámicos muy diferentes.</a:t>
            </a:r>
            <a:endParaRPr lang="en-US" dirty="0"/>
          </a:p>
        </p:txBody>
      </p:sp>
    </p:spTree>
    <p:extLst>
      <p:ext uri="{BB962C8B-B14F-4D97-AF65-F5344CB8AC3E}">
        <p14:creationId xmlns:p14="http://schemas.microsoft.com/office/powerpoint/2010/main" val="122793843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D8DEF-038C-0B76-3DAC-5861F5C864A2}"/>
              </a:ext>
            </a:extLst>
          </p:cNvPr>
          <p:cNvSpPr>
            <a:spLocks noGrp="1"/>
          </p:cNvSpPr>
          <p:nvPr>
            <p:ph type="title"/>
          </p:nvPr>
        </p:nvSpPr>
        <p:spPr/>
        <p:txBody>
          <a:bodyPr>
            <a:normAutofit/>
          </a:bodyPr>
          <a:lstStyle/>
          <a:p>
            <a:pPr algn="l" fontAlgn="base"/>
            <a:r>
              <a:rPr lang="es" b="1" i="0" dirty="0">
                <a:solidFill>
                  <a:srgbClr val="000000"/>
                </a:solidFill>
                <a:effectLst/>
                <a:highlight>
                  <a:srgbClr val="FFFFFF"/>
                </a:highlight>
                <a:latin typeface="News Cycle"/>
              </a:rPr>
              <a:t>Transmisión dependiente de la densidad</a:t>
            </a:r>
            <a:endParaRPr lang="en-US" dirty="0"/>
          </a:p>
        </p:txBody>
      </p:sp>
      <p:sp>
        <p:nvSpPr>
          <p:cNvPr id="3" name="Content Placeholder 2">
            <a:extLst>
              <a:ext uri="{FF2B5EF4-FFF2-40B4-BE49-F238E27FC236}">
                <a16:creationId xmlns:a16="http://schemas.microsoft.com/office/drawing/2014/main" id="{55152B27-06B8-C729-541C-7BE244B230A1}"/>
              </a:ext>
            </a:extLst>
          </p:cNvPr>
          <p:cNvSpPr>
            <a:spLocks noGrp="1"/>
          </p:cNvSpPr>
          <p:nvPr>
            <p:ph idx="1"/>
          </p:nvPr>
        </p:nvSpPr>
        <p:spPr>
          <a:xfrm>
            <a:off x="838200" y="1825625"/>
            <a:ext cx="5951483" cy="4351338"/>
          </a:xfrm>
        </p:spPr>
        <p:txBody>
          <a:bodyPr>
            <a:normAutofit/>
          </a:bodyPr>
          <a:lstStyle/>
          <a:p>
            <a:r>
              <a:rPr lang="es" b="0" i="0" dirty="0">
                <a:solidFill>
                  <a:srgbClr val="000000"/>
                </a:solidFill>
                <a:effectLst/>
                <a:highlight>
                  <a:srgbClr val="FFFFFF"/>
                </a:highlight>
                <a:latin typeface="Lato" panose="020F0502020204030203" pitchFamily="34" charset="0"/>
              </a:rPr>
              <a:t>Arriba, asumimos que la tasa de contacto era constante (es decir, la “mezcla” es independiente del tamaño de la población). Esta es </a:t>
            </a:r>
            <a:r>
              <a:rPr lang="es" b="1" i="0" dirty="0">
                <a:solidFill>
                  <a:srgbClr val="25679E"/>
                </a:solidFill>
                <a:effectLst/>
                <a:highlight>
                  <a:srgbClr val="FFFFFF"/>
                </a:highlight>
                <a:latin typeface="inherit"/>
              </a:rPr>
              <a:t>una transmisión que depende de la frecuencia </a:t>
            </a:r>
            <a:r>
              <a:rPr lang="es" b="0" i="0" dirty="0">
                <a:solidFill>
                  <a:srgbClr val="000000"/>
                </a:solidFill>
                <a:effectLst/>
                <a:highlight>
                  <a:srgbClr val="FFFFFF"/>
                </a:highlight>
                <a:latin typeface="Lato" panose="020F0502020204030203" pitchFamily="34" charset="0"/>
              </a:rPr>
              <a:t>.</a:t>
            </a:r>
          </a:p>
          <a:p>
            <a:endParaRPr lang="es" b="0" i="0" dirty="0">
              <a:solidFill>
                <a:srgbClr val="000000"/>
              </a:solidFill>
              <a:effectLst/>
              <a:highlight>
                <a:srgbClr val="FFFFFF"/>
              </a:highlight>
              <a:latin typeface="Lato" panose="020F0502020204030203" pitchFamily="34" charset="0"/>
            </a:endParaRPr>
          </a:p>
          <a:p>
            <a:endParaRPr lang="en-US" dirty="0"/>
          </a:p>
        </p:txBody>
      </p:sp>
      <p:pic>
        <p:nvPicPr>
          <p:cNvPr id="20482" name="Picture 2" descr="plot of chunk unnamed-chunk-2">
            <a:extLst>
              <a:ext uri="{FF2B5EF4-FFF2-40B4-BE49-F238E27FC236}">
                <a16:creationId xmlns:a16="http://schemas.microsoft.com/office/drawing/2014/main" id="{B8FCE076-8045-4104-7997-1D5BC6D329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89683" y="1537138"/>
            <a:ext cx="5102772" cy="51027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276529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D8DEF-038C-0B76-3DAC-5861F5C864A2}"/>
              </a:ext>
            </a:extLst>
          </p:cNvPr>
          <p:cNvSpPr>
            <a:spLocks noGrp="1"/>
          </p:cNvSpPr>
          <p:nvPr>
            <p:ph type="title"/>
          </p:nvPr>
        </p:nvSpPr>
        <p:spPr/>
        <p:txBody>
          <a:bodyPr>
            <a:normAutofit/>
          </a:bodyPr>
          <a:lstStyle/>
          <a:p>
            <a:pPr algn="l" fontAlgn="base"/>
            <a:r>
              <a:rPr lang="es" b="1" i="0" dirty="0">
                <a:solidFill>
                  <a:srgbClr val="000000"/>
                </a:solidFill>
                <a:effectLst/>
                <a:highlight>
                  <a:srgbClr val="FFFFFF"/>
                </a:highlight>
                <a:latin typeface="News Cycle"/>
              </a:rPr>
              <a:t>Transmisión dependiente de la densidad</a:t>
            </a:r>
            <a:endParaRPr lang="en-US" dirty="0"/>
          </a:p>
        </p:txBody>
      </p:sp>
      <p:sp>
        <p:nvSpPr>
          <p:cNvPr id="3" name="Content Placeholder 2">
            <a:extLst>
              <a:ext uri="{FF2B5EF4-FFF2-40B4-BE49-F238E27FC236}">
                <a16:creationId xmlns:a16="http://schemas.microsoft.com/office/drawing/2014/main" id="{55152B27-06B8-C729-541C-7BE244B230A1}"/>
              </a:ext>
            </a:extLst>
          </p:cNvPr>
          <p:cNvSpPr>
            <a:spLocks noGrp="1"/>
          </p:cNvSpPr>
          <p:nvPr>
            <p:ph idx="1"/>
          </p:nvPr>
        </p:nvSpPr>
        <p:spPr>
          <a:xfrm>
            <a:off x="838200" y="1825625"/>
            <a:ext cx="5951483" cy="4351338"/>
          </a:xfrm>
        </p:spPr>
        <p:txBody>
          <a:bodyPr>
            <a:normAutofit/>
          </a:bodyPr>
          <a:lstStyle/>
          <a:p>
            <a:r>
              <a:rPr lang="es" b="0" i="0" dirty="0">
                <a:solidFill>
                  <a:srgbClr val="000000"/>
                </a:solidFill>
                <a:effectLst/>
                <a:highlight>
                  <a:srgbClr val="FFFFFF"/>
                </a:highlight>
                <a:latin typeface="Lato" panose="020F0502020204030203" pitchFamily="34" charset="0"/>
              </a:rPr>
              <a:t>Para algunos patógenos, el contacto será proporcional al tamaño de la población (es decir, aumentará con el “hacinamiento”), en cuyo caso la fuerza de la infección es </a:t>
            </a:r>
            <a:r>
              <a:rPr lang="es" b="0" i="0" u="none" strike="noStrike" dirty="0">
                <a:solidFill>
                  <a:srgbClr val="000000"/>
                </a:solidFill>
                <a:effectLst/>
                <a:highlight>
                  <a:srgbClr val="FFFFFF"/>
                </a:highlight>
                <a:latin typeface="STIXGeneral-Italic"/>
              </a:rPr>
              <a:t>𝜆 </a:t>
            </a:r>
            <a:r>
              <a:rPr lang="es" b="0" i="0" u="none" strike="noStrike" dirty="0">
                <a:solidFill>
                  <a:srgbClr val="000000"/>
                </a:solidFill>
                <a:effectLst/>
                <a:highlight>
                  <a:srgbClr val="FFFFFF"/>
                </a:highlight>
                <a:latin typeface="STIXGeneral-Regular"/>
              </a:rPr>
              <a:t>= </a:t>
            </a:r>
            <a:r>
              <a:rPr lang="es" b="0" i="0" u="none" strike="noStrike" dirty="0">
                <a:solidFill>
                  <a:srgbClr val="000000"/>
                </a:solidFill>
                <a:effectLst/>
                <a:highlight>
                  <a:srgbClr val="FFFFFF"/>
                </a:highlight>
                <a:latin typeface="STIXGeneral-Italic"/>
              </a:rPr>
              <a:t>𝛽𝑌, </a:t>
            </a:r>
            <a:r>
              <a:rPr lang="es" b="0" i="0" dirty="0">
                <a:solidFill>
                  <a:srgbClr val="000000"/>
                </a:solidFill>
                <a:effectLst/>
                <a:highlight>
                  <a:srgbClr val="FFFFFF"/>
                </a:highlight>
                <a:latin typeface="Lato" panose="020F0502020204030203" pitchFamily="34" charset="0"/>
              </a:rPr>
              <a:t>lo que da la tasa de transmisión </a:t>
            </a:r>
            <a:r>
              <a:rPr lang="es" b="0" i="0" u="none" strike="noStrike" dirty="0">
                <a:solidFill>
                  <a:srgbClr val="000000"/>
                </a:solidFill>
                <a:effectLst/>
                <a:highlight>
                  <a:srgbClr val="FFFFFF"/>
                </a:highlight>
                <a:latin typeface="STIXGeneral-Italic"/>
              </a:rPr>
              <a:t>𝛽𝑋𝑌 </a:t>
            </a:r>
            <a:r>
              <a:rPr lang="es" b="0" i="0" dirty="0">
                <a:solidFill>
                  <a:srgbClr val="000000"/>
                </a:solidFill>
                <a:effectLst/>
                <a:highlight>
                  <a:srgbClr val="FFFFFF"/>
                </a:highlight>
                <a:latin typeface="Lato" panose="020F0502020204030203" pitchFamily="34" charset="0"/>
              </a:rPr>
              <a:t>. Esto se llama </a:t>
            </a:r>
            <a:r>
              <a:rPr lang="es" b="1" i="0" dirty="0">
                <a:solidFill>
                  <a:srgbClr val="25679E"/>
                </a:solidFill>
                <a:effectLst/>
                <a:highlight>
                  <a:srgbClr val="FFFFFF"/>
                </a:highlight>
                <a:latin typeface="inherit"/>
              </a:rPr>
              <a:t>transmisión dependiente de la densidad </a:t>
            </a:r>
            <a:r>
              <a:rPr lang="es" b="0" i="0" dirty="0">
                <a:solidFill>
                  <a:srgbClr val="000000"/>
                </a:solidFill>
                <a:effectLst/>
                <a:highlight>
                  <a:srgbClr val="FFFFFF"/>
                </a:highlight>
                <a:latin typeface="Lato" panose="020F0502020204030203" pitchFamily="34" charset="0"/>
              </a:rPr>
              <a:t>.</a:t>
            </a:r>
          </a:p>
          <a:p>
            <a:endParaRPr lang="en-US" dirty="0"/>
          </a:p>
        </p:txBody>
      </p:sp>
      <p:pic>
        <p:nvPicPr>
          <p:cNvPr id="20482" name="Picture 2" descr="plot of chunk unnamed-chunk-2">
            <a:extLst>
              <a:ext uri="{FF2B5EF4-FFF2-40B4-BE49-F238E27FC236}">
                <a16:creationId xmlns:a16="http://schemas.microsoft.com/office/drawing/2014/main" id="{B8FCE076-8045-4104-7997-1D5BC6D329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89683" y="1537138"/>
            <a:ext cx="5102772" cy="51027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2742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4C161-5DBA-D85E-376F-6ADBB61AF257}"/>
              </a:ext>
            </a:extLst>
          </p:cNvPr>
          <p:cNvSpPr>
            <a:spLocks noGrp="1"/>
          </p:cNvSpPr>
          <p:nvPr>
            <p:ph type="title"/>
          </p:nvPr>
        </p:nvSpPr>
        <p:spPr/>
        <p:txBody>
          <a:bodyPr>
            <a:normAutofit/>
          </a:bodyPr>
          <a:lstStyle/>
          <a:p>
            <a:pPr fontAlgn="base"/>
            <a:r>
              <a:rPr lang="es" b="1" dirty="0">
                <a:solidFill>
                  <a:srgbClr val="000000"/>
                </a:solidFill>
                <a:effectLst/>
                <a:latin typeface="News Cycle"/>
              </a:rPr>
              <a:t>Algunos principios (propuestos)</a:t>
            </a:r>
            <a:endParaRPr lang="en-US" dirty="0"/>
          </a:p>
        </p:txBody>
      </p:sp>
      <p:sp>
        <p:nvSpPr>
          <p:cNvPr id="3" name="Content Placeholder 2">
            <a:extLst>
              <a:ext uri="{FF2B5EF4-FFF2-40B4-BE49-F238E27FC236}">
                <a16:creationId xmlns:a16="http://schemas.microsoft.com/office/drawing/2014/main" id="{1AF8C843-7DED-9DE1-36B9-942C58AC9054}"/>
              </a:ext>
            </a:extLst>
          </p:cNvPr>
          <p:cNvSpPr>
            <a:spLocks noGrp="1"/>
          </p:cNvSpPr>
          <p:nvPr>
            <p:ph idx="1"/>
          </p:nvPr>
        </p:nvSpPr>
        <p:spPr/>
        <p:txBody>
          <a:bodyPr/>
          <a:lstStyle/>
          <a:p>
            <a:pPr fontAlgn="base"/>
            <a:r>
              <a:rPr lang="es" dirty="0">
                <a:effectLst/>
                <a:latin typeface="inherit"/>
              </a:rPr>
              <a:t>El modelo es tan bueno como los datos en los que se basa</a:t>
            </a:r>
          </a:p>
          <a:p>
            <a:pPr fontAlgn="base"/>
            <a:r>
              <a:rPr lang="es" dirty="0">
                <a:effectLst/>
                <a:latin typeface="inherit"/>
              </a:rPr>
              <a:t>Un modelo es solo una idea.</a:t>
            </a:r>
          </a:p>
          <a:p>
            <a:pPr algn="l" fontAlgn="base"/>
            <a:r>
              <a:rPr lang="es" b="1" i="0" dirty="0">
                <a:solidFill>
                  <a:srgbClr val="25679E"/>
                </a:solidFill>
                <a:effectLst/>
                <a:highlight>
                  <a:srgbClr val="FFFFFF"/>
                </a:highlight>
                <a:latin typeface="inherit"/>
              </a:rPr>
              <a:t>Ejercicio: </a:t>
            </a:r>
            <a:r>
              <a:rPr lang="es" b="0" i="0" dirty="0">
                <a:solidFill>
                  <a:srgbClr val="000000"/>
                </a:solidFill>
                <a:effectLst/>
                <a:highlight>
                  <a:srgbClr val="FFFFFF"/>
                </a:highlight>
                <a:latin typeface="Lato" panose="020F0502020204030204" pitchFamily="34" charset="0"/>
              </a:rPr>
              <a:t>Criticar estas perspectivas</a:t>
            </a:r>
          </a:p>
          <a:p>
            <a:pPr algn="l" fontAlgn="base"/>
            <a:r>
              <a:rPr lang="es" b="0" i="0" dirty="0">
                <a:solidFill>
                  <a:srgbClr val="000000"/>
                </a:solidFill>
                <a:effectLst/>
                <a:highlight>
                  <a:srgbClr val="FFFFFF"/>
                </a:highlight>
                <a:latin typeface="Lato" panose="020F0502020204030204" pitchFamily="34" charset="0"/>
              </a:rPr>
              <a:t>Nota: los modelos no pueden compensar la falta de información empírica</a:t>
            </a:r>
          </a:p>
          <a:p>
            <a:endParaRPr lang="en-US" dirty="0"/>
          </a:p>
        </p:txBody>
      </p:sp>
    </p:spTree>
    <p:extLst>
      <p:ext uri="{BB962C8B-B14F-4D97-AF65-F5344CB8AC3E}">
        <p14:creationId xmlns:p14="http://schemas.microsoft.com/office/powerpoint/2010/main" val="97650816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88D7F-F100-C20F-038D-9EF1AAD94825}"/>
              </a:ext>
            </a:extLst>
          </p:cNvPr>
          <p:cNvSpPr>
            <a:spLocks noGrp="1"/>
          </p:cNvSpPr>
          <p:nvPr>
            <p:ph type="title"/>
          </p:nvPr>
        </p:nvSpPr>
        <p:spPr/>
        <p:txBody>
          <a:bodyPr/>
          <a:lstStyle/>
          <a:p>
            <a:r>
              <a:rPr lang="es" dirty="0" err="1"/>
              <a:t>Ahora </a:t>
            </a:r>
            <a:r>
              <a:rPr lang="es" dirty="0"/>
              <a:t>a </a:t>
            </a:r>
            <a:r>
              <a:rPr lang="es" dirty="0" err="1"/>
              <a:t>programar</a:t>
            </a:r>
            <a:endParaRPr lang="en-US" dirty="0"/>
          </a:p>
        </p:txBody>
      </p:sp>
      <p:sp>
        <p:nvSpPr>
          <p:cNvPr id="3" name="Content Placeholder 2">
            <a:extLst>
              <a:ext uri="{FF2B5EF4-FFF2-40B4-BE49-F238E27FC236}">
                <a16:creationId xmlns:a16="http://schemas.microsoft.com/office/drawing/2014/main" id="{553B3930-13A1-B64F-0375-9D0163353A3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47139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45657-D21A-A450-0B09-AB6602CE8981}"/>
              </a:ext>
            </a:extLst>
          </p:cNvPr>
          <p:cNvSpPr>
            <a:spLocks noGrp="1"/>
          </p:cNvSpPr>
          <p:nvPr>
            <p:ph type="title"/>
          </p:nvPr>
        </p:nvSpPr>
        <p:spPr/>
        <p:txBody>
          <a:bodyPr>
            <a:normAutofit/>
          </a:bodyPr>
          <a:lstStyle/>
          <a:p>
            <a:pPr fontAlgn="base"/>
            <a:r>
              <a:rPr lang="es" b="1" i="0" dirty="0">
                <a:solidFill>
                  <a:srgbClr val="000000"/>
                </a:solidFill>
                <a:effectLst/>
                <a:highlight>
                  <a:srgbClr val="FFFFFF"/>
                </a:highlight>
                <a:latin typeface="News Cycle"/>
              </a:rPr>
              <a:t>Algunos datos</a:t>
            </a:r>
            <a:endParaRPr lang="en-US" dirty="0"/>
          </a:p>
        </p:txBody>
      </p:sp>
      <p:pic>
        <p:nvPicPr>
          <p:cNvPr id="1026" name="Picture 2" descr="plot of chunk unnamed-chunk-1">
            <a:extLst>
              <a:ext uri="{FF2B5EF4-FFF2-40B4-BE49-F238E27FC236}">
                <a16:creationId xmlns:a16="http://schemas.microsoft.com/office/drawing/2014/main" id="{54F207BB-BDD0-D2DC-73B3-61DBF0AEA2E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61517" y="1899198"/>
            <a:ext cx="4351338" cy="43513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84E5480-EB8F-2413-2E3E-B694164537CE}"/>
              </a:ext>
            </a:extLst>
          </p:cNvPr>
          <p:cNvSpPr txBox="1"/>
          <p:nvPr/>
        </p:nvSpPr>
        <p:spPr>
          <a:xfrm>
            <a:off x="6001407" y="2396809"/>
            <a:ext cx="4508938" cy="2677656"/>
          </a:xfrm>
          <a:prstGeom prst="rect">
            <a:avLst/>
          </a:prstGeom>
          <a:noFill/>
        </p:spPr>
        <p:txBody>
          <a:bodyPr wrap="square">
            <a:spAutoFit/>
          </a:bodyPr>
          <a:lstStyle/>
          <a:p>
            <a:pPr algn="l" fontAlgn="base"/>
            <a:r>
              <a:rPr lang="es" sz="2400" b="0" i="0" dirty="0">
                <a:solidFill>
                  <a:srgbClr val="000000"/>
                </a:solidFill>
                <a:effectLst/>
                <a:highlight>
                  <a:srgbClr val="FFFFFF"/>
                </a:highlight>
                <a:latin typeface="Lato" panose="020F0502020204030203" pitchFamily="34" charset="0"/>
              </a:rPr>
              <a:t>Preguntas</a:t>
            </a:r>
          </a:p>
          <a:p>
            <a:pPr algn="l" fontAlgn="base">
              <a:buFont typeface="+mj-lt"/>
              <a:buAutoNum type="arabicPeriod"/>
            </a:pPr>
            <a:r>
              <a:rPr lang="es" sz="2400" b="0" i="0" dirty="0">
                <a:solidFill>
                  <a:srgbClr val="000000"/>
                </a:solidFill>
                <a:effectLst/>
                <a:highlight>
                  <a:srgbClr val="FFFFFF"/>
                </a:highlight>
                <a:latin typeface="Lato" panose="020F0502020204030203" pitchFamily="34" charset="0"/>
              </a:rPr>
              <a:t>¿Cuál es el agente etiológico?</a:t>
            </a:r>
          </a:p>
          <a:p>
            <a:pPr algn="l" fontAlgn="base">
              <a:buFont typeface="+mj-lt"/>
              <a:buAutoNum type="arabicPeriod"/>
            </a:pPr>
            <a:r>
              <a:rPr lang="es" sz="2400" b="0" i="0" dirty="0">
                <a:solidFill>
                  <a:srgbClr val="000000"/>
                </a:solidFill>
                <a:effectLst/>
                <a:highlight>
                  <a:srgbClr val="FFFFFF"/>
                </a:highlight>
                <a:latin typeface="Lato" panose="020F0502020204030203" pitchFamily="34" charset="0"/>
              </a:rPr>
              <a:t>¿Es novedoso?</a:t>
            </a:r>
          </a:p>
          <a:p>
            <a:pPr algn="l" fontAlgn="base">
              <a:buFont typeface="+mj-lt"/>
              <a:buAutoNum type="arabicPeriod"/>
            </a:pPr>
            <a:r>
              <a:rPr lang="es" sz="2400" b="0" i="0" dirty="0">
                <a:solidFill>
                  <a:srgbClr val="000000"/>
                </a:solidFill>
                <a:effectLst/>
                <a:highlight>
                  <a:srgbClr val="FFFFFF"/>
                </a:highlight>
                <a:latin typeface="Lato" panose="020F0502020204030203" pitchFamily="34" charset="0"/>
              </a:rPr>
              <a:t>¿Cuál es el espectro de presentación?</a:t>
            </a:r>
          </a:p>
          <a:p>
            <a:pPr algn="l" fontAlgn="base">
              <a:buFont typeface="+mj-lt"/>
              <a:buAutoNum type="arabicPeriod"/>
            </a:pPr>
            <a:r>
              <a:rPr lang="es" sz="2400" b="0" i="0" dirty="0">
                <a:solidFill>
                  <a:srgbClr val="000000"/>
                </a:solidFill>
                <a:effectLst/>
                <a:highlight>
                  <a:srgbClr val="FFFFFF"/>
                </a:highlight>
                <a:latin typeface="Lato" panose="020F0502020204030203" pitchFamily="34" charset="0"/>
              </a:rPr>
              <a:t>¿Cómo se deben tratar los casos?</a:t>
            </a:r>
          </a:p>
          <a:p>
            <a:pPr algn="l" fontAlgn="base">
              <a:buFont typeface="+mj-lt"/>
              <a:buAutoNum type="arabicPeriod"/>
            </a:pPr>
            <a:r>
              <a:rPr lang="es" sz="2400" b="0" i="0" dirty="0">
                <a:solidFill>
                  <a:srgbClr val="000000"/>
                </a:solidFill>
                <a:effectLst/>
                <a:highlight>
                  <a:srgbClr val="FFFFFF"/>
                </a:highlight>
                <a:latin typeface="Lato" panose="020F0502020204030203" pitchFamily="34" charset="0"/>
              </a:rPr>
              <a:t>¿Hay una vacuna disponible?</a:t>
            </a:r>
          </a:p>
        </p:txBody>
      </p:sp>
    </p:spTree>
    <p:extLst>
      <p:ext uri="{BB962C8B-B14F-4D97-AF65-F5344CB8AC3E}">
        <p14:creationId xmlns:p14="http://schemas.microsoft.com/office/powerpoint/2010/main" val="3588999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6E95D-43CC-F448-9130-50B7325B91E6}"/>
              </a:ext>
            </a:extLst>
          </p:cNvPr>
          <p:cNvSpPr>
            <a:spLocks noGrp="1"/>
          </p:cNvSpPr>
          <p:nvPr>
            <p:ph type="title"/>
          </p:nvPr>
        </p:nvSpPr>
        <p:spPr/>
        <p:txBody>
          <a:bodyPr>
            <a:normAutofit/>
          </a:bodyPr>
          <a:lstStyle/>
          <a:p>
            <a:pPr fontAlgn="base"/>
            <a:r>
              <a:rPr lang="es" b="1" dirty="0">
                <a:solidFill>
                  <a:srgbClr val="000000"/>
                </a:solidFill>
                <a:effectLst/>
                <a:latin typeface="News Cycle"/>
              </a:rPr>
              <a:t>¿Dónde encaja el modelaje?</a:t>
            </a:r>
            <a:endParaRPr lang="en-US" dirty="0"/>
          </a:p>
        </p:txBody>
      </p:sp>
      <p:sp>
        <p:nvSpPr>
          <p:cNvPr id="3" name="Content Placeholder 2">
            <a:extLst>
              <a:ext uri="{FF2B5EF4-FFF2-40B4-BE49-F238E27FC236}">
                <a16:creationId xmlns:a16="http://schemas.microsoft.com/office/drawing/2014/main" id="{6B48A86C-649E-EC94-0A73-EF93C7E5B4ED}"/>
              </a:ext>
            </a:extLst>
          </p:cNvPr>
          <p:cNvSpPr>
            <a:spLocks noGrp="1"/>
          </p:cNvSpPr>
          <p:nvPr>
            <p:ph idx="1"/>
          </p:nvPr>
        </p:nvSpPr>
        <p:spPr/>
        <p:txBody>
          <a:bodyPr>
            <a:normAutofit/>
          </a:bodyPr>
          <a:lstStyle/>
          <a:p>
            <a:pPr algn="l" fontAlgn="base"/>
            <a:r>
              <a:rPr lang="es" b="0" i="0" dirty="0">
                <a:solidFill>
                  <a:srgbClr val="000000"/>
                </a:solidFill>
                <a:effectLst/>
                <a:highlight>
                  <a:srgbClr val="FFFFFF"/>
                </a:highlight>
                <a:latin typeface="Lato" panose="020F0502020204030203" pitchFamily="34" charset="0"/>
              </a:rPr>
              <a:t>El manejo de enfermedades infecciosas requiere un enfoque multidisciplinario</a:t>
            </a:r>
          </a:p>
          <a:p>
            <a:pPr lvl="1" fontAlgn="base"/>
            <a:r>
              <a:rPr lang="es" dirty="0"/>
              <a:t>Medicamento</a:t>
            </a:r>
          </a:p>
          <a:p>
            <a:pPr lvl="1" fontAlgn="base"/>
            <a:r>
              <a:rPr lang="es" dirty="0"/>
              <a:t>Genética/Genómica</a:t>
            </a:r>
          </a:p>
          <a:p>
            <a:pPr lvl="1" fontAlgn="base"/>
            <a:r>
              <a:rPr lang="es" dirty="0"/>
              <a:t>Microbiología</a:t>
            </a:r>
          </a:p>
          <a:p>
            <a:pPr lvl="1" fontAlgn="base"/>
            <a:r>
              <a:rPr lang="es" dirty="0"/>
              <a:t>Inmunología</a:t>
            </a:r>
          </a:p>
          <a:p>
            <a:pPr lvl="1" fontAlgn="base"/>
            <a:r>
              <a:rPr lang="es" dirty="0"/>
              <a:t>Vacunas y medicamentos</a:t>
            </a:r>
          </a:p>
          <a:p>
            <a:pPr fontAlgn="base"/>
            <a:r>
              <a:rPr lang="es" dirty="0">
                <a:effectLst/>
                <a:latin typeface="inherit"/>
              </a:rPr>
              <a:t>Aunque cada uno de estos enfoques es importante para comprender la respuesta individual y la atención clínica, </a:t>
            </a:r>
            <a:r>
              <a:rPr lang="es" i="1" dirty="0">
                <a:effectLst/>
                <a:latin typeface="inherit"/>
              </a:rPr>
              <a:t>no abordan cuestiones importantes a nivel poblacional.</a:t>
            </a:r>
            <a:endParaRPr lang="en-US" dirty="0">
              <a:effectLst/>
              <a:latin typeface="inherit"/>
            </a:endParaRPr>
          </a:p>
          <a:p>
            <a:pPr marL="0" indent="0">
              <a:buNone/>
            </a:pPr>
            <a:endParaRPr lang="en-US" b="0" i="0" dirty="0">
              <a:solidFill>
                <a:srgbClr val="000000"/>
              </a:solidFill>
              <a:effectLst/>
              <a:highlight>
                <a:srgbClr val="FFFFFF"/>
              </a:highlight>
              <a:latin typeface="Lato" panose="020F0502020204030203" pitchFamily="34" charset="0"/>
            </a:endParaRPr>
          </a:p>
        </p:txBody>
      </p:sp>
    </p:spTree>
    <p:extLst>
      <p:ext uri="{BB962C8B-B14F-4D97-AF65-F5344CB8AC3E}">
        <p14:creationId xmlns:p14="http://schemas.microsoft.com/office/powerpoint/2010/main" val="1293574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5D23D-15C9-F60E-A550-12C67D87F9DD}"/>
              </a:ext>
            </a:extLst>
          </p:cNvPr>
          <p:cNvSpPr>
            <a:spLocks noGrp="1"/>
          </p:cNvSpPr>
          <p:nvPr>
            <p:ph type="title"/>
          </p:nvPr>
        </p:nvSpPr>
        <p:spPr/>
        <p:txBody>
          <a:bodyPr>
            <a:normAutofit/>
          </a:bodyPr>
          <a:lstStyle/>
          <a:p>
            <a:pPr fontAlgn="base"/>
            <a:r>
              <a:rPr lang="es" b="1" dirty="0">
                <a:solidFill>
                  <a:srgbClr val="000000"/>
                </a:solidFill>
                <a:effectLst/>
                <a:latin typeface="News Cycle"/>
              </a:rPr>
              <a:t>Algunas preguntas sobre el control</a:t>
            </a:r>
            <a:endParaRPr lang="en-US" dirty="0"/>
          </a:p>
        </p:txBody>
      </p:sp>
      <p:sp>
        <p:nvSpPr>
          <p:cNvPr id="3" name="Content Placeholder 2">
            <a:extLst>
              <a:ext uri="{FF2B5EF4-FFF2-40B4-BE49-F238E27FC236}">
                <a16:creationId xmlns:a16="http://schemas.microsoft.com/office/drawing/2014/main" id="{7CE6D38A-6056-BFDD-81F8-F782B0D50ACC}"/>
              </a:ext>
            </a:extLst>
          </p:cNvPr>
          <p:cNvSpPr>
            <a:spLocks noGrp="1"/>
          </p:cNvSpPr>
          <p:nvPr>
            <p:ph idx="1"/>
          </p:nvPr>
        </p:nvSpPr>
        <p:spPr/>
        <p:txBody>
          <a:bodyPr/>
          <a:lstStyle/>
          <a:p>
            <a:r>
              <a:rPr lang="es" dirty="0"/>
              <a:t>¿Cómo prevenir la dispersión espacial?</a:t>
            </a:r>
          </a:p>
          <a:p>
            <a:r>
              <a:rPr lang="es" dirty="0"/>
              <a:t>¿Cómo prevenir la reintroducción?</a:t>
            </a:r>
          </a:p>
          <a:p>
            <a:r>
              <a:rPr lang="es" dirty="0"/>
              <a:t>¿Cuándo es mejor implementar intervenciones?</a:t>
            </a:r>
          </a:p>
          <a:p>
            <a:r>
              <a:rPr lang="es" dirty="0"/>
              <a:t>¿Qué tan drástica es la intervención que se requiere para la contención?</a:t>
            </a:r>
          </a:p>
          <a:p>
            <a:r>
              <a:rPr lang="es" dirty="0"/>
              <a:t>¿Las intervenciones deberían ser </a:t>
            </a:r>
            <a:r>
              <a:rPr lang="es" i="1" dirty="0">
                <a:effectLst/>
                <a:latin typeface="inherit"/>
              </a:rPr>
              <a:t>generales </a:t>
            </a:r>
            <a:r>
              <a:rPr lang="es" dirty="0"/>
              <a:t>o </a:t>
            </a:r>
            <a:r>
              <a:rPr lang="es" i="1" dirty="0">
                <a:effectLst/>
                <a:latin typeface="inherit"/>
              </a:rPr>
              <a:t>específicas </a:t>
            </a:r>
            <a:r>
              <a:rPr lang="es" dirty="0"/>
              <a:t>?</a:t>
            </a:r>
          </a:p>
          <a:p>
            <a:r>
              <a:rPr lang="es" dirty="0"/>
              <a:t>¿Qué intervenciones serán más efectivas?</a:t>
            </a:r>
          </a:p>
          <a:p>
            <a:r>
              <a:rPr lang="es" dirty="0"/>
              <a:t>Mucho, mucho, mas</a:t>
            </a:r>
          </a:p>
        </p:txBody>
      </p:sp>
    </p:spTree>
    <p:extLst>
      <p:ext uri="{BB962C8B-B14F-4D97-AF65-F5344CB8AC3E}">
        <p14:creationId xmlns:p14="http://schemas.microsoft.com/office/powerpoint/2010/main" val="2835103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526E0-A5D3-47F6-17B1-14C3C881AA54}"/>
              </a:ext>
            </a:extLst>
          </p:cNvPr>
          <p:cNvSpPr>
            <a:spLocks noGrp="1"/>
          </p:cNvSpPr>
          <p:nvPr>
            <p:ph type="title"/>
          </p:nvPr>
        </p:nvSpPr>
        <p:spPr/>
        <p:txBody>
          <a:bodyPr>
            <a:normAutofit/>
          </a:bodyPr>
          <a:lstStyle/>
          <a:p>
            <a:pPr fontAlgn="base"/>
            <a:r>
              <a:rPr lang="es" b="1" dirty="0">
                <a:solidFill>
                  <a:srgbClr val="000000"/>
                </a:solidFill>
                <a:effectLst/>
                <a:latin typeface="News Cycle"/>
              </a:rPr>
              <a:t>Patógenos emergentes versus enfermedades endémicas</a:t>
            </a:r>
            <a:endParaRPr lang="en-US" dirty="0"/>
          </a:p>
        </p:txBody>
      </p:sp>
      <p:sp>
        <p:nvSpPr>
          <p:cNvPr id="3" name="Content Placeholder 2">
            <a:extLst>
              <a:ext uri="{FF2B5EF4-FFF2-40B4-BE49-F238E27FC236}">
                <a16:creationId xmlns:a16="http://schemas.microsoft.com/office/drawing/2014/main" id="{1D0A5794-547B-359E-809B-631357342283}"/>
              </a:ext>
            </a:extLst>
          </p:cNvPr>
          <p:cNvSpPr>
            <a:spLocks noGrp="1"/>
          </p:cNvSpPr>
          <p:nvPr>
            <p:ph idx="1"/>
          </p:nvPr>
        </p:nvSpPr>
        <p:spPr/>
        <p:txBody>
          <a:bodyPr/>
          <a:lstStyle/>
          <a:p>
            <a:pPr algn="l" fontAlgn="base"/>
            <a:r>
              <a:rPr lang="es" b="0" i="0" dirty="0">
                <a:solidFill>
                  <a:srgbClr val="000000"/>
                </a:solidFill>
                <a:effectLst/>
                <a:highlight>
                  <a:srgbClr val="FFFFFF"/>
                </a:highlight>
                <a:latin typeface="Lato" panose="020F0502020204030203" pitchFamily="34" charset="0"/>
              </a:rPr>
              <a:t>Los modelos son apropiados tanto para enfermedades emergentes como endémicas, pero dependiendo de la epidemiología pueden enfatizar diferentes aspectos de transmisión y control.</a:t>
            </a:r>
          </a:p>
          <a:p>
            <a:pPr algn="l" fontAlgn="base"/>
            <a:endParaRPr lang="en-US" b="0" i="0" dirty="0">
              <a:solidFill>
                <a:srgbClr val="000000"/>
              </a:solidFill>
              <a:effectLst/>
              <a:highlight>
                <a:srgbClr val="FFFFFF"/>
              </a:highlight>
              <a:latin typeface="Lato" panose="020F0502020204030203" pitchFamily="34" charset="0"/>
            </a:endParaRPr>
          </a:p>
          <a:p>
            <a:pPr algn="l" fontAlgn="base"/>
            <a:r>
              <a:rPr lang="es" b="1" i="0" dirty="0">
                <a:solidFill>
                  <a:srgbClr val="25679E"/>
                </a:solidFill>
                <a:effectLst/>
                <a:highlight>
                  <a:srgbClr val="FFFFFF"/>
                </a:highlight>
                <a:latin typeface="inherit"/>
              </a:rPr>
              <a:t>Los patógenos emergentes </a:t>
            </a:r>
            <a:r>
              <a:rPr lang="es" b="0" i="0" dirty="0">
                <a:solidFill>
                  <a:srgbClr val="000000"/>
                </a:solidFill>
                <a:effectLst/>
                <a:highlight>
                  <a:srgbClr val="FFFFFF"/>
                </a:highlight>
                <a:latin typeface="Lato" panose="020F0502020204030203" pitchFamily="34" charset="0"/>
              </a:rPr>
              <a:t>surgen en una población totalmente susceptible y pueden exhibir trayectorias </a:t>
            </a:r>
            <a:r>
              <a:rPr lang="es" b="0" i="1" dirty="0">
                <a:solidFill>
                  <a:srgbClr val="000000"/>
                </a:solidFill>
                <a:effectLst/>
                <a:highlight>
                  <a:srgbClr val="FFFFFF"/>
                </a:highlight>
                <a:latin typeface="inherit"/>
              </a:rPr>
              <a:t>transitorias </a:t>
            </a:r>
            <a:r>
              <a:rPr lang="es" b="0" i="0" dirty="0">
                <a:solidFill>
                  <a:srgbClr val="000000"/>
                </a:solidFill>
                <a:effectLst/>
                <a:highlight>
                  <a:srgbClr val="FFFFFF"/>
                </a:highlight>
                <a:latin typeface="Lato" panose="020F0502020204030203" pitchFamily="34" charset="0"/>
              </a:rPr>
              <a:t>(epidemias) que están lejos del equilibrio.</a:t>
            </a:r>
          </a:p>
          <a:p>
            <a:pPr algn="l" fontAlgn="base"/>
            <a:r>
              <a:rPr lang="es" b="1" i="0" dirty="0">
                <a:solidFill>
                  <a:srgbClr val="25679E"/>
                </a:solidFill>
                <a:effectLst/>
                <a:highlight>
                  <a:srgbClr val="FFFFFF"/>
                </a:highlight>
                <a:latin typeface="inherit"/>
              </a:rPr>
              <a:t>Los patógenos endémicos </a:t>
            </a:r>
            <a:r>
              <a:rPr lang="es" b="0" i="0" dirty="0">
                <a:solidFill>
                  <a:srgbClr val="000000"/>
                </a:solidFill>
                <a:effectLst/>
                <a:highlight>
                  <a:srgbClr val="FFFFFF"/>
                </a:highlight>
                <a:latin typeface="Lato" panose="020F0502020204030203" pitchFamily="34" charset="0"/>
              </a:rPr>
              <a:t>exhiben un comportamiento </a:t>
            </a:r>
            <a:r>
              <a:rPr lang="es" b="0" i="1" dirty="0">
                <a:solidFill>
                  <a:srgbClr val="000000"/>
                </a:solidFill>
                <a:effectLst/>
                <a:highlight>
                  <a:srgbClr val="FFFFFF"/>
                </a:highlight>
                <a:latin typeface="inherit"/>
              </a:rPr>
              <a:t>casi estacionario.</a:t>
            </a:r>
          </a:p>
          <a:p>
            <a:endParaRPr lang="en-US" dirty="0"/>
          </a:p>
        </p:txBody>
      </p:sp>
    </p:spTree>
    <p:extLst>
      <p:ext uri="{BB962C8B-B14F-4D97-AF65-F5344CB8AC3E}">
        <p14:creationId xmlns:p14="http://schemas.microsoft.com/office/powerpoint/2010/main" val="34653939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1607</TotalTime>
  <Words>2032</Words>
  <Application>Microsoft Macintosh PowerPoint</Application>
  <PresentationFormat>Widescreen</PresentationFormat>
  <Paragraphs>199</Paragraphs>
  <Slides>50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50</vt:i4>
      </vt:variant>
    </vt:vector>
  </HeadingPairs>
  <TitlesOfParts>
    <vt:vector size="59" baseType="lpstr">
      <vt:lpstr>Aptos</vt:lpstr>
      <vt:lpstr>Aptos Display</vt:lpstr>
      <vt:lpstr>Arial</vt:lpstr>
      <vt:lpstr>inherit</vt:lpstr>
      <vt:lpstr>Lato</vt:lpstr>
      <vt:lpstr>News Cycle</vt:lpstr>
      <vt:lpstr>STIXGeneral-Italic</vt:lpstr>
      <vt:lpstr>STIXGeneral-Regular</vt:lpstr>
      <vt:lpstr>Office Theme</vt:lpstr>
      <vt:lpstr>Modelamiento matemático de enfermedades</vt:lpstr>
      <vt:lpstr>Estructura del curso</vt:lpstr>
      <vt:lpstr>¿Qué pueden hacer los modelos?</vt:lpstr>
      <vt:lpstr>¿Qué pueden hacer los modelos? Mis respuestas)</vt:lpstr>
      <vt:lpstr>Algunos principios (propuestos)</vt:lpstr>
      <vt:lpstr>Algunos datos</vt:lpstr>
      <vt:lpstr>¿Dónde encaja el modelaje?</vt:lpstr>
      <vt:lpstr>Algunas preguntas sobre el control</vt:lpstr>
      <vt:lpstr>Patógenos emergentes versus enfermedades endémicas</vt:lpstr>
      <vt:lpstr>¿Qué es un modelo?</vt:lpstr>
      <vt:lpstr>¿Qué es un modelo?</vt:lpstr>
      <vt:lpstr>El arte del modelado: idealización.</vt:lpstr>
      <vt:lpstr>Diferentes tipos de modelos</vt:lpstr>
      <vt:lpstr>Modelos estadísticos (incluida la IA)</vt:lpstr>
      <vt:lpstr>Modelos mecanicistas</vt:lpstr>
      <vt:lpstr>Modelos compartimentales</vt:lpstr>
      <vt:lpstr>Modelos deterministas</vt:lpstr>
      <vt:lpstr>Modelos estocásticos</vt:lpstr>
      <vt:lpstr>Modelos basados en agentes</vt:lpstr>
      <vt:lpstr>Modelos de red</vt:lpstr>
      <vt:lpstr>Otros tipos de modelos</vt:lpstr>
      <vt:lpstr>¿Qué es un buen modelo?</vt:lpstr>
      <vt:lpstr>Las estrategias de construcción de modelos en biología de poblaciones.</vt:lpstr>
      <vt:lpstr>Las estrategias de construcción de modelos en biología de poblaciones.</vt:lpstr>
      <vt:lpstr>Compensaciones numéricas</vt:lpstr>
      <vt:lpstr>Compensaciones prácticas</vt:lpstr>
      <vt:lpstr>Un enfoque pluralista para el modelado</vt:lpstr>
      <vt:lpstr>Un enfoque pluralista para el modelado</vt:lpstr>
      <vt:lpstr>Un enfoque pluralista para el modelado</vt:lpstr>
      <vt:lpstr>Sesgo y varianza</vt:lpstr>
      <vt:lpstr>La compensación sesgo-varianza</vt:lpstr>
      <vt:lpstr>"¿Cómo" se hace un modelo?</vt:lpstr>
      <vt:lpstr>Modelos deterministas   Modelos deterministas</vt:lpstr>
      <vt:lpstr>Introducción a los modelos compartimentales.</vt:lpstr>
      <vt:lpstr>Ejemplo: brote de gripe en un internado británico</vt:lpstr>
      <vt:lpstr>Ejemplo: brote de gripe en un internado británico</vt:lpstr>
      <vt:lpstr>El modelo SIR: variables de estado</vt:lpstr>
      <vt:lpstr>El modelo SIR: estructura del modelo compartimental  determinada por patología/inmunología</vt:lpstr>
      <vt:lpstr>Los modelos compartimentales pueden representar una amplia gama de sistemas de transmisión y estructuras de población.</vt:lpstr>
      <vt:lpstr>Cinética del modelo</vt:lpstr>
      <vt:lpstr>Cinética del modelo</vt:lpstr>
      <vt:lpstr>Anotar el modelo: Variables</vt:lpstr>
      <vt:lpstr>Anotar el modelo: Variables</vt:lpstr>
      <vt:lpstr>Anotando el modelo: Flujos</vt:lpstr>
      <vt:lpstr>La fuerza de la infección</vt:lpstr>
      <vt:lpstr>Transmisión dependiente de la densidad y de la frecuencia</vt:lpstr>
      <vt:lpstr>Transmisión dependiente de la densidad y de la frecuencia</vt:lpstr>
      <vt:lpstr>Transmisión dependiente de la densidad</vt:lpstr>
      <vt:lpstr>Transmisión dependiente de la densidad</vt:lpstr>
      <vt:lpstr>Ahora a programar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Mauricio Santos Vega</dc:creator>
  <cp:lastModifiedBy>Mauricio Santos Vega</cp:lastModifiedBy>
  <cp:revision>21</cp:revision>
  <dcterms:created xsi:type="dcterms:W3CDTF">2024-06-30T10:43:49Z</dcterms:created>
  <dcterms:modified xsi:type="dcterms:W3CDTF">2024-07-01T13:37:21Z</dcterms:modified>
</cp:coreProperties>
</file>

<file path=docProps/thumbnail.jpeg>
</file>